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989" r:id="rId2"/>
    <p:sldId id="1015" r:id="rId3"/>
    <p:sldId id="990" r:id="rId4"/>
    <p:sldId id="997" r:id="rId5"/>
    <p:sldId id="993" r:id="rId6"/>
    <p:sldId id="994" r:id="rId7"/>
    <p:sldId id="995" r:id="rId8"/>
    <p:sldId id="998" r:id="rId9"/>
    <p:sldId id="1016" r:id="rId10"/>
    <p:sldId id="818" r:id="rId11"/>
    <p:sldId id="1020" r:id="rId12"/>
    <p:sldId id="1022" r:id="rId13"/>
    <p:sldId id="1021" r:id="rId14"/>
    <p:sldId id="1019" r:id="rId15"/>
    <p:sldId id="1024" r:id="rId16"/>
    <p:sldId id="1006" r:id="rId17"/>
    <p:sldId id="1042" r:id="rId18"/>
    <p:sldId id="1025" r:id="rId19"/>
    <p:sldId id="1012" r:id="rId20"/>
    <p:sldId id="1026" r:id="rId21"/>
    <p:sldId id="1011" r:id="rId22"/>
    <p:sldId id="1027" r:id="rId23"/>
    <p:sldId id="1028" r:id="rId24"/>
    <p:sldId id="1029" r:id="rId25"/>
    <p:sldId id="1035" r:id="rId26"/>
    <p:sldId id="1036" r:id="rId27"/>
    <p:sldId id="1037" r:id="rId28"/>
    <p:sldId id="1040" r:id="rId29"/>
    <p:sldId id="1039" r:id="rId30"/>
    <p:sldId id="1041" r:id="rId31"/>
    <p:sldId id="982" r:id="rId3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eballos, Hernan (CIAT)" initials="CH(" lastIdx="2" clrIdx="0">
    <p:extLst>
      <p:ext uri="{19B8F6BF-5375-455C-9EA6-DF929625EA0E}">
        <p15:presenceInfo xmlns:p15="http://schemas.microsoft.com/office/powerpoint/2012/main" userId="Ceballos, Hernan (CIAT)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CC"/>
    <a:srgbClr val="006600"/>
    <a:srgbClr val="01E9F5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265" autoAdjust="0"/>
    <p:restoredTop sz="94660"/>
  </p:normalViewPr>
  <p:slideViewPr>
    <p:cSldViewPr>
      <p:cViewPr varScale="1">
        <p:scale>
          <a:sx n="64" d="100"/>
          <a:sy n="64" d="100"/>
        </p:scale>
        <p:origin x="1740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406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ernan%20Ceballos\Documents\Proyectos%20nuevos\CMD%20in%20Asia\Copy%20of%20First%20sampling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ernan%20Ceballos\Documents\Proyectos%20nuevos\CMD%20in%20Asia\Copy%20of%20First%20sampling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E:\Proyectos%20Ongoing\Ingredion\Cosechas%202019\Consolidado5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E:\Proyectos%20Ongoing\Ingredion\Cosechas%202019\Consolidado5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E:\Proyectos%20Ongoing\Ingredion\Cosechas%202019\Consolidado5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DEA-49A4-A768-6C452327938A}"/>
              </c:ext>
            </c:extLst>
          </c:dPt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DEA-49A4-A768-6C452327938A}"/>
              </c:ext>
            </c:extLst>
          </c:dPt>
          <c:dPt>
            <c:idx val="5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DEA-49A4-A768-6C452327938A}"/>
              </c:ext>
            </c:extLst>
          </c:dPt>
          <c:dPt>
            <c:idx val="6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DEA-49A4-A768-6C452327938A}"/>
              </c:ext>
            </c:extLst>
          </c:dPt>
          <c:dPt>
            <c:idx val="7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CDEA-49A4-A768-6C452327938A}"/>
              </c:ext>
            </c:extLst>
          </c:dPt>
          <c:dPt>
            <c:idx val="8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CDEA-49A4-A768-6C452327938A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CDEA-49A4-A768-6C452327938A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CDEA-49A4-A768-6C452327938A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CDEA-49A4-A768-6C452327938A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CDEA-49A4-A768-6C452327938A}"/>
              </c:ext>
            </c:extLst>
          </c:dPt>
          <c:dPt>
            <c:idx val="13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CDEA-49A4-A768-6C452327938A}"/>
              </c:ext>
            </c:extLst>
          </c:dPt>
          <c:dPt>
            <c:idx val="14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CDEA-49A4-A768-6C452327938A}"/>
              </c:ext>
            </c:extLst>
          </c:dPt>
          <c:dPt>
            <c:idx val="15"/>
            <c:invertIfNegative val="0"/>
            <c:bubble3D val="0"/>
            <c:spPr>
              <a:solidFill>
                <a:srgbClr val="CC009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CDEA-49A4-A768-6C452327938A}"/>
              </c:ext>
            </c:extLst>
          </c:dPt>
          <c:dPt>
            <c:idx val="16"/>
            <c:invertIfNegative val="0"/>
            <c:bubble3D val="0"/>
            <c:spPr>
              <a:solidFill>
                <a:srgbClr val="CC009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B-CDEA-49A4-A768-6C452327938A}"/>
              </c:ext>
            </c:extLst>
          </c:dPt>
          <c:dPt>
            <c:idx val="17"/>
            <c:invertIfNegative val="0"/>
            <c:bubble3D val="0"/>
            <c:spPr>
              <a:solidFill>
                <a:srgbClr val="CC009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D-CDEA-49A4-A768-6C452327938A}"/>
              </c:ext>
            </c:extLst>
          </c:dPt>
          <c:cat>
            <c:strRef>
              <c:f>'Symptometic Site 2'!$AI$9:$AI$26</c:f>
              <c:strCache>
                <c:ptCount val="18"/>
                <c:pt idx="0">
                  <c:v>KU50</c:v>
                </c:pt>
                <c:pt idx="1">
                  <c:v>KU50 </c:v>
                </c:pt>
                <c:pt idx="2">
                  <c:v>KU50 </c:v>
                </c:pt>
                <c:pt idx="3">
                  <c:v>R5</c:v>
                </c:pt>
                <c:pt idx="4">
                  <c:v>R5</c:v>
                </c:pt>
                <c:pt idx="5">
                  <c:v>R5</c:v>
                </c:pt>
                <c:pt idx="6">
                  <c:v>KM98-1</c:v>
                </c:pt>
                <c:pt idx="7">
                  <c:v>KM98-1</c:v>
                </c:pt>
                <c:pt idx="8">
                  <c:v>KM98-1</c:v>
                </c:pt>
                <c:pt idx="9">
                  <c:v>HB60</c:v>
                </c:pt>
                <c:pt idx="10">
                  <c:v>HB60</c:v>
                </c:pt>
                <c:pt idx="11">
                  <c:v>HB60 </c:v>
                </c:pt>
                <c:pt idx="12">
                  <c:v>R11</c:v>
                </c:pt>
                <c:pt idx="13">
                  <c:v>R11</c:v>
                </c:pt>
                <c:pt idx="14">
                  <c:v>R11</c:v>
                </c:pt>
                <c:pt idx="15">
                  <c:v>SC8</c:v>
                </c:pt>
                <c:pt idx="16">
                  <c:v>SC8</c:v>
                </c:pt>
                <c:pt idx="17">
                  <c:v>SC8 </c:v>
                </c:pt>
              </c:strCache>
            </c:strRef>
          </c:cat>
          <c:val>
            <c:numRef>
              <c:f>'Symptometic Site 2'!$AJ$9:$AJ$26</c:f>
              <c:numCache>
                <c:formatCode>General</c:formatCode>
                <c:ptCount val="18"/>
                <c:pt idx="0">
                  <c:v>3</c:v>
                </c:pt>
                <c:pt idx="1">
                  <c:v>2</c:v>
                </c:pt>
                <c:pt idx="2">
                  <c:v>6</c:v>
                </c:pt>
                <c:pt idx="3">
                  <c:v>5</c:v>
                </c:pt>
                <c:pt idx="4">
                  <c:v>7</c:v>
                </c:pt>
                <c:pt idx="5">
                  <c:v>4</c:v>
                </c:pt>
                <c:pt idx="6">
                  <c:v>5</c:v>
                </c:pt>
                <c:pt idx="7">
                  <c:v>7</c:v>
                </c:pt>
                <c:pt idx="8">
                  <c:v>10</c:v>
                </c:pt>
                <c:pt idx="9">
                  <c:v>14</c:v>
                </c:pt>
                <c:pt idx="10">
                  <c:v>8</c:v>
                </c:pt>
                <c:pt idx="11">
                  <c:v>7</c:v>
                </c:pt>
                <c:pt idx="12">
                  <c:v>18</c:v>
                </c:pt>
                <c:pt idx="13">
                  <c:v>23</c:v>
                </c:pt>
                <c:pt idx="14">
                  <c:v>10</c:v>
                </c:pt>
                <c:pt idx="15">
                  <c:v>12</c:v>
                </c:pt>
                <c:pt idx="16">
                  <c:v>22</c:v>
                </c:pt>
                <c:pt idx="17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E-CDEA-49A4-A768-6C45232793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6274432"/>
        <c:axId val="446273120"/>
      </c:barChart>
      <c:catAx>
        <c:axId val="4462744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46273120"/>
        <c:crosses val="autoZero"/>
        <c:auto val="1"/>
        <c:lblAlgn val="ctr"/>
        <c:lblOffset val="100"/>
        <c:noMultiLvlLbl val="0"/>
      </c:catAx>
      <c:valAx>
        <c:axId val="446273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b="1" dirty="0"/>
                  <a:t>Number of plants showing CMD symptoms</a:t>
                </a:r>
              </a:p>
            </c:rich>
          </c:tx>
          <c:layout>
            <c:manualLayout>
              <c:xMode val="edge"/>
              <c:yMode val="edge"/>
              <c:x val="1.3194444660888747E-3"/>
              <c:y val="8.1892314081001671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62744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D61-4AF0-9E61-6F734A611ACC}"/>
              </c:ext>
            </c:extLst>
          </c:dPt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D61-4AF0-9E61-6F734A611ACC}"/>
              </c:ext>
            </c:extLst>
          </c:dPt>
          <c:dPt>
            <c:idx val="5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D61-4AF0-9E61-6F734A611ACC}"/>
              </c:ext>
            </c:extLst>
          </c:dPt>
          <c:dPt>
            <c:idx val="6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D61-4AF0-9E61-6F734A611ACC}"/>
              </c:ext>
            </c:extLst>
          </c:dPt>
          <c:dPt>
            <c:idx val="7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6D61-4AF0-9E61-6F734A611ACC}"/>
              </c:ext>
            </c:extLst>
          </c:dPt>
          <c:dPt>
            <c:idx val="8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6D61-4AF0-9E61-6F734A611ACC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6D61-4AF0-9E61-6F734A611ACC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6D61-4AF0-9E61-6F734A611ACC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6D61-4AF0-9E61-6F734A611ACC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6D61-4AF0-9E61-6F734A611ACC}"/>
              </c:ext>
            </c:extLst>
          </c:dPt>
          <c:dPt>
            <c:idx val="13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6D61-4AF0-9E61-6F734A611ACC}"/>
              </c:ext>
            </c:extLst>
          </c:dPt>
          <c:dPt>
            <c:idx val="14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6D61-4AF0-9E61-6F734A611ACC}"/>
              </c:ext>
            </c:extLst>
          </c:dPt>
          <c:dPt>
            <c:idx val="15"/>
            <c:invertIfNegative val="0"/>
            <c:bubble3D val="0"/>
            <c:spPr>
              <a:solidFill>
                <a:srgbClr val="CC009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6D61-4AF0-9E61-6F734A611ACC}"/>
              </c:ext>
            </c:extLst>
          </c:dPt>
          <c:dPt>
            <c:idx val="16"/>
            <c:invertIfNegative val="0"/>
            <c:bubble3D val="0"/>
            <c:spPr>
              <a:solidFill>
                <a:srgbClr val="CC009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B-6D61-4AF0-9E61-6F734A611ACC}"/>
              </c:ext>
            </c:extLst>
          </c:dPt>
          <c:dPt>
            <c:idx val="17"/>
            <c:invertIfNegative val="0"/>
            <c:bubble3D val="0"/>
            <c:spPr>
              <a:solidFill>
                <a:srgbClr val="CC009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D-6D61-4AF0-9E61-6F734A611ACC}"/>
              </c:ext>
            </c:extLst>
          </c:dPt>
          <c:cat>
            <c:strRef>
              <c:f>'Symptometic Site 2'!$AI$9:$AI$26</c:f>
              <c:strCache>
                <c:ptCount val="18"/>
                <c:pt idx="0">
                  <c:v>KU50</c:v>
                </c:pt>
                <c:pt idx="1">
                  <c:v>KU50 </c:v>
                </c:pt>
                <c:pt idx="2">
                  <c:v>KU50 </c:v>
                </c:pt>
                <c:pt idx="3">
                  <c:v>R5</c:v>
                </c:pt>
                <c:pt idx="4">
                  <c:v>R5</c:v>
                </c:pt>
                <c:pt idx="5">
                  <c:v>R5</c:v>
                </c:pt>
                <c:pt idx="6">
                  <c:v>KM98-1</c:v>
                </c:pt>
                <c:pt idx="7">
                  <c:v>KM98-1</c:v>
                </c:pt>
                <c:pt idx="8">
                  <c:v>KM98-1</c:v>
                </c:pt>
                <c:pt idx="9">
                  <c:v>HB60</c:v>
                </c:pt>
                <c:pt idx="10">
                  <c:v>HB60</c:v>
                </c:pt>
                <c:pt idx="11">
                  <c:v>HB60 </c:v>
                </c:pt>
                <c:pt idx="12">
                  <c:v>R11</c:v>
                </c:pt>
                <c:pt idx="13">
                  <c:v>R11</c:v>
                </c:pt>
                <c:pt idx="14">
                  <c:v>R11</c:v>
                </c:pt>
                <c:pt idx="15">
                  <c:v>SC8</c:v>
                </c:pt>
                <c:pt idx="16">
                  <c:v>SC8</c:v>
                </c:pt>
                <c:pt idx="17">
                  <c:v>SC8 </c:v>
                </c:pt>
              </c:strCache>
            </c:strRef>
          </c:cat>
          <c:val>
            <c:numRef>
              <c:f>'Symptometic Site 2'!$AJ$9:$AJ$26</c:f>
              <c:numCache>
                <c:formatCode>General</c:formatCode>
                <c:ptCount val="18"/>
                <c:pt idx="0">
                  <c:v>3</c:v>
                </c:pt>
                <c:pt idx="1">
                  <c:v>2</c:v>
                </c:pt>
                <c:pt idx="2">
                  <c:v>6</c:v>
                </c:pt>
                <c:pt idx="3">
                  <c:v>5</c:v>
                </c:pt>
                <c:pt idx="4">
                  <c:v>7</c:v>
                </c:pt>
                <c:pt idx="5">
                  <c:v>4</c:v>
                </c:pt>
                <c:pt idx="6">
                  <c:v>5</c:v>
                </c:pt>
                <c:pt idx="7">
                  <c:v>7</c:v>
                </c:pt>
                <c:pt idx="8">
                  <c:v>10</c:v>
                </c:pt>
                <c:pt idx="9">
                  <c:v>14</c:v>
                </c:pt>
                <c:pt idx="10">
                  <c:v>8</c:v>
                </c:pt>
                <c:pt idx="11">
                  <c:v>7</c:v>
                </c:pt>
                <c:pt idx="12">
                  <c:v>18</c:v>
                </c:pt>
                <c:pt idx="13">
                  <c:v>23</c:v>
                </c:pt>
                <c:pt idx="14">
                  <c:v>10</c:v>
                </c:pt>
                <c:pt idx="15">
                  <c:v>12</c:v>
                </c:pt>
                <c:pt idx="16">
                  <c:v>22</c:v>
                </c:pt>
                <c:pt idx="17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E-6D61-4AF0-9E61-6F734A611A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6274432"/>
        <c:axId val="446273120"/>
      </c:barChart>
      <c:catAx>
        <c:axId val="4462744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46273120"/>
        <c:crosses val="autoZero"/>
        <c:auto val="1"/>
        <c:lblAlgn val="ctr"/>
        <c:lblOffset val="100"/>
        <c:noMultiLvlLbl val="0"/>
      </c:catAx>
      <c:valAx>
        <c:axId val="446273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b="1" dirty="0"/>
                  <a:t>Number of plants showing CMD symptoms</a:t>
                </a:r>
              </a:p>
            </c:rich>
          </c:tx>
          <c:layout>
            <c:manualLayout>
              <c:xMode val="edge"/>
              <c:yMode val="edge"/>
              <c:x val="1.3194444660888747E-3"/>
              <c:y val="8.1892314081001671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62744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600">
                <a:solidFill>
                  <a:schemeClr val="tx1"/>
                </a:solidFill>
              </a:rPr>
              <a:t>DMC comparison: Sabana vs. Sincé</a:t>
            </a:r>
          </a:p>
        </c:rich>
      </c:tx>
      <c:layout>
        <c:manualLayout>
          <c:xMode val="edge"/>
          <c:yMode val="edge"/>
          <c:x val="0.16863150535887475"/>
          <c:y val="8.05930634121453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9525">
                <a:noFill/>
              </a:ln>
              <a:effectLst/>
            </c:spPr>
          </c:marker>
          <c:trendline>
            <c:spPr>
              <a:ln w="28575" cap="rnd">
                <a:solidFill>
                  <a:schemeClr val="tx1"/>
                </a:solidFill>
                <a:prstDash val="sysDot"/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0.18675666228504192"/>
                  <c:y val="-0.26920304248333249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600" b="0" i="0" u="none" strike="noStrike" kern="12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 b="1" baseline="0" dirty="0"/>
                      <a:t>y = -0,1015x + 32,116</a:t>
                    </a:r>
                    <a:br>
                      <a:rPr lang="en-US" sz="1400" b="1" baseline="0" dirty="0"/>
                    </a:br>
                    <a:r>
                      <a:rPr lang="en-US" sz="1400" b="1" baseline="0" dirty="0"/>
                      <a:t>R² = 0,0072</a:t>
                    </a:r>
                    <a:endParaRPr lang="en-US" sz="1400" b="1" dirty="0"/>
                  </a:p>
                </c:rich>
              </c:tx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Selecciones!$BI$9:$BI$163</c:f>
              <c:numCache>
                <c:formatCode>0.00</c:formatCode>
                <c:ptCount val="155"/>
                <c:pt idx="0">
                  <c:v>29.442361193644881</c:v>
                </c:pt>
                <c:pt idx="1">
                  <c:v>32.363281504143565</c:v>
                </c:pt>
                <c:pt idx="2">
                  <c:v>34.860588612806609</c:v>
                </c:pt>
                <c:pt idx="3">
                  <c:v>32.320092524536548</c:v>
                </c:pt>
                <c:pt idx="4">
                  <c:v>30.066082466473759</c:v>
                </c:pt>
                <c:pt idx="6">
                  <c:v>34.867065516615739</c:v>
                </c:pt>
                <c:pt idx="7">
                  <c:v>27.890843019777122</c:v>
                </c:pt>
                <c:pt idx="8">
                  <c:v>26.929811567867475</c:v>
                </c:pt>
                <c:pt idx="9">
                  <c:v>28.614813954731346</c:v>
                </c:pt>
                <c:pt idx="10">
                  <c:v>28.000954015730102</c:v>
                </c:pt>
                <c:pt idx="11">
                  <c:v>27.385762613042687</c:v>
                </c:pt>
                <c:pt idx="12">
                  <c:v>26.978517478788746</c:v>
                </c:pt>
                <c:pt idx="13">
                  <c:v>29.037102736978028</c:v>
                </c:pt>
                <c:pt idx="14">
                  <c:v>29.825898691346438</c:v>
                </c:pt>
                <c:pt idx="15">
                  <c:v>30.475123538151294</c:v>
                </c:pt>
                <c:pt idx="16">
                  <c:v>31.942343318743909</c:v>
                </c:pt>
                <c:pt idx="17">
                  <c:v>33.224619681172598</c:v>
                </c:pt>
                <c:pt idx="18">
                  <c:v>33.262977185170371</c:v>
                </c:pt>
                <c:pt idx="19">
                  <c:v>27.42416332777664</c:v>
                </c:pt>
                <c:pt idx="21">
                  <c:v>30.880893219826291</c:v>
                </c:pt>
                <c:pt idx="22">
                  <c:v>27.349539622664551</c:v>
                </c:pt>
                <c:pt idx="23">
                  <c:v>21.71075034223135</c:v>
                </c:pt>
                <c:pt idx="24">
                  <c:v>30.440905638883621</c:v>
                </c:pt>
                <c:pt idx="25">
                  <c:v>29.358137106939722</c:v>
                </c:pt>
                <c:pt idx="26">
                  <c:v>30.861006568393904</c:v>
                </c:pt>
                <c:pt idx="27">
                  <c:v>37.258229338752173</c:v>
                </c:pt>
                <c:pt idx="28">
                  <c:v>26.259429334849159</c:v>
                </c:pt>
                <c:pt idx="29">
                  <c:v>29.25352760039948</c:v>
                </c:pt>
                <c:pt idx="30">
                  <c:v>28.759954277332028</c:v>
                </c:pt>
                <c:pt idx="31">
                  <c:v>27.598592386137781</c:v>
                </c:pt>
                <c:pt idx="32">
                  <c:v>31.74076388265884</c:v>
                </c:pt>
                <c:pt idx="33">
                  <c:v>31.841769160212721</c:v>
                </c:pt>
                <c:pt idx="34">
                  <c:v>30.447453861927556</c:v>
                </c:pt>
                <c:pt idx="35">
                  <c:v>28.865408165561874</c:v>
                </c:pt>
                <c:pt idx="36">
                  <c:v>30.13330883654065</c:v>
                </c:pt>
                <c:pt idx="37">
                  <c:v>27.078850142301803</c:v>
                </c:pt>
                <c:pt idx="38">
                  <c:v>28.400437933805506</c:v>
                </c:pt>
                <c:pt idx="39">
                  <c:v>30.962081800815113</c:v>
                </c:pt>
                <c:pt idx="40">
                  <c:v>30.276464185061684</c:v>
                </c:pt>
                <c:pt idx="41">
                  <c:v>29.12340372121011</c:v>
                </c:pt>
                <c:pt idx="42">
                  <c:v>29.641157637737251</c:v>
                </c:pt>
                <c:pt idx="44">
                  <c:v>33.291369530132513</c:v>
                </c:pt>
                <c:pt idx="45">
                  <c:v>31.308765194135518</c:v>
                </c:pt>
                <c:pt idx="46">
                  <c:v>30.912721762586898</c:v>
                </c:pt>
                <c:pt idx="47">
                  <c:v>28.851782930496384</c:v>
                </c:pt>
                <c:pt idx="48">
                  <c:v>30.677055553252558</c:v>
                </c:pt>
                <c:pt idx="49">
                  <c:v>30.015269696912654</c:v>
                </c:pt>
                <c:pt idx="50">
                  <c:v>28.058325107039536</c:v>
                </c:pt>
                <c:pt idx="51">
                  <c:v>31.791494025428861</c:v>
                </c:pt>
                <c:pt idx="52">
                  <c:v>32.116806914722034</c:v>
                </c:pt>
                <c:pt idx="53">
                  <c:v>28.609639443438255</c:v>
                </c:pt>
                <c:pt idx="54">
                  <c:v>30.981912351991909</c:v>
                </c:pt>
                <c:pt idx="55">
                  <c:v>29.369636928461873</c:v>
                </c:pt>
                <c:pt idx="56">
                  <c:v>30.013636636893807</c:v>
                </c:pt>
                <c:pt idx="57">
                  <c:v>29.472714508457045</c:v>
                </c:pt>
                <c:pt idx="58">
                  <c:v>32.697756950305035</c:v>
                </c:pt>
                <c:pt idx="59">
                  <c:v>29.611169341289028</c:v>
                </c:pt>
                <c:pt idx="60">
                  <c:v>30.965607399605616</c:v>
                </c:pt>
                <c:pt idx="61">
                  <c:v>30.691098067023859</c:v>
                </c:pt>
                <c:pt idx="62">
                  <c:v>32.88427683089408</c:v>
                </c:pt>
                <c:pt idx="63">
                  <c:v>31.156033015786207</c:v>
                </c:pt>
                <c:pt idx="64">
                  <c:v>30.943272319162745</c:v>
                </c:pt>
                <c:pt idx="65">
                  <c:v>31.378534775751405</c:v>
                </c:pt>
                <c:pt idx="66">
                  <c:v>28.409617018885683</c:v>
                </c:pt>
                <c:pt idx="67">
                  <c:v>27.187430470835153</c:v>
                </c:pt>
                <c:pt idx="68">
                  <c:v>25.643582748409287</c:v>
                </c:pt>
                <c:pt idx="69">
                  <c:v>29.248532798270332</c:v>
                </c:pt>
                <c:pt idx="70">
                  <c:v>28.490482653025722</c:v>
                </c:pt>
                <c:pt idx="71">
                  <c:v>27.568429716687504</c:v>
                </c:pt>
                <c:pt idx="72">
                  <c:v>27.08828110760021</c:v>
                </c:pt>
                <c:pt idx="73">
                  <c:v>30.128390256348027</c:v>
                </c:pt>
                <c:pt idx="74">
                  <c:v>29.778662460811674</c:v>
                </c:pt>
                <c:pt idx="75">
                  <c:v>30.881627316186837</c:v>
                </c:pt>
                <c:pt idx="76">
                  <c:v>30.116652444956571</c:v>
                </c:pt>
                <c:pt idx="77">
                  <c:v>30.535792936733444</c:v>
                </c:pt>
                <c:pt idx="78">
                  <c:v>26.004391102060524</c:v>
                </c:pt>
                <c:pt idx="79">
                  <c:v>31.416490199197938</c:v>
                </c:pt>
                <c:pt idx="80">
                  <c:v>32.046307573704851</c:v>
                </c:pt>
                <c:pt idx="81">
                  <c:v>27.155913461861672</c:v>
                </c:pt>
                <c:pt idx="82">
                  <c:v>30.24872312491172</c:v>
                </c:pt>
                <c:pt idx="83">
                  <c:v>27.566779424763723</c:v>
                </c:pt>
                <c:pt idx="84">
                  <c:v>30.369032114492938</c:v>
                </c:pt>
                <c:pt idx="85">
                  <c:v>30.491703704371986</c:v>
                </c:pt>
                <c:pt idx="86">
                  <c:v>28.904183535762485</c:v>
                </c:pt>
                <c:pt idx="87">
                  <c:v>30.836875314719109</c:v>
                </c:pt>
                <c:pt idx="88">
                  <c:v>28.584700489963652</c:v>
                </c:pt>
                <c:pt idx="89">
                  <c:v>28.330171158427788</c:v>
                </c:pt>
                <c:pt idx="90">
                  <c:v>29.994243128275045</c:v>
                </c:pt>
                <c:pt idx="91">
                  <c:v>33.584605900477968</c:v>
                </c:pt>
                <c:pt idx="92">
                  <c:v>30.688971308004383</c:v>
                </c:pt>
                <c:pt idx="93">
                  <c:v>33.11933884547004</c:v>
                </c:pt>
                <c:pt idx="94">
                  <c:v>29.145989405676531</c:v>
                </c:pt>
                <c:pt idx="95">
                  <c:v>25.609061008920122</c:v>
                </c:pt>
                <c:pt idx="96">
                  <c:v>29.662967672542223</c:v>
                </c:pt>
                <c:pt idx="97">
                  <c:v>28.345373216363043</c:v>
                </c:pt>
                <c:pt idx="98">
                  <c:v>30.893167038633237</c:v>
                </c:pt>
                <c:pt idx="99">
                  <c:v>28.159835216060259</c:v>
                </c:pt>
                <c:pt idx="100">
                  <c:v>30.755983836924756</c:v>
                </c:pt>
                <c:pt idx="101">
                  <c:v>28.163390341385821</c:v>
                </c:pt>
                <c:pt idx="102">
                  <c:v>29.387795275590577</c:v>
                </c:pt>
                <c:pt idx="103">
                  <c:v>31.698270177878456</c:v>
                </c:pt>
                <c:pt idx="104">
                  <c:v>28.191616397913478</c:v>
                </c:pt>
                <c:pt idx="105">
                  <c:v>30.772206919387628</c:v>
                </c:pt>
                <c:pt idx="106">
                  <c:v>27.962661651890443</c:v>
                </c:pt>
                <c:pt idx="107">
                  <c:v>30.477081187339664</c:v>
                </c:pt>
                <c:pt idx="108">
                  <c:v>28.827338129496411</c:v>
                </c:pt>
                <c:pt idx="109">
                  <c:v>28.950323974082067</c:v>
                </c:pt>
                <c:pt idx="110">
                  <c:v>31.849717623457991</c:v>
                </c:pt>
                <c:pt idx="111">
                  <c:v>32.835431742433357</c:v>
                </c:pt>
                <c:pt idx="112">
                  <c:v>36.068486866559653</c:v>
                </c:pt>
                <c:pt idx="113">
                  <c:v>32.533331712535258</c:v>
                </c:pt>
                <c:pt idx="114">
                  <c:v>31.994922109556327</c:v>
                </c:pt>
                <c:pt idx="115">
                  <c:v>28.776420216129083</c:v>
                </c:pt>
                <c:pt idx="116">
                  <c:v>31.195475774477529</c:v>
                </c:pt>
                <c:pt idx="117">
                  <c:v>29.413102328099654</c:v>
                </c:pt>
                <c:pt idx="118">
                  <c:v>32.168704156479237</c:v>
                </c:pt>
                <c:pt idx="119">
                  <c:v>29.444855822184465</c:v>
                </c:pt>
                <c:pt idx="120">
                  <c:v>23.635898258929757</c:v>
                </c:pt>
                <c:pt idx="121">
                  <c:v>24.372798660505694</c:v>
                </c:pt>
                <c:pt idx="122">
                  <c:v>27.089331801586312</c:v>
                </c:pt>
                <c:pt idx="123">
                  <c:v>26.390072507093763</c:v>
                </c:pt>
                <c:pt idx="124">
                  <c:v>30.810241511036025</c:v>
                </c:pt>
                <c:pt idx="125">
                  <c:v>27.902383286694715</c:v>
                </c:pt>
                <c:pt idx="126">
                  <c:v>29.707980165489161</c:v>
                </c:pt>
                <c:pt idx="127">
                  <c:v>30.156505859963318</c:v>
                </c:pt>
                <c:pt idx="128">
                  <c:v>30.280490629023518</c:v>
                </c:pt>
                <c:pt idx="129">
                  <c:v>29.81023664605479</c:v>
                </c:pt>
                <c:pt idx="130">
                  <c:v>29.893048266818326</c:v>
                </c:pt>
                <c:pt idx="132">
                  <c:v>26.17786918138043</c:v>
                </c:pt>
                <c:pt idx="133">
                  <c:v>24.892252443713701</c:v>
                </c:pt>
                <c:pt idx="134">
                  <c:v>31.011771546144203</c:v>
                </c:pt>
                <c:pt idx="135">
                  <c:v>25.502975587279991</c:v>
                </c:pt>
                <c:pt idx="136">
                  <c:v>30.806214603807362</c:v>
                </c:pt>
                <c:pt idx="137">
                  <c:v>24.781431305260782</c:v>
                </c:pt>
                <c:pt idx="138">
                  <c:v>27.179431125957962</c:v>
                </c:pt>
                <c:pt idx="139">
                  <c:v>27.693721286370618</c:v>
                </c:pt>
                <c:pt idx="140">
                  <c:v>32.112150653274483</c:v>
                </c:pt>
                <c:pt idx="141">
                  <c:v>30.091674828520226</c:v>
                </c:pt>
                <c:pt idx="142">
                  <c:v>32.366534797242295</c:v>
                </c:pt>
                <c:pt idx="143">
                  <c:v>33.001191794089834</c:v>
                </c:pt>
                <c:pt idx="145">
                  <c:v>33.239852398524022</c:v>
                </c:pt>
                <c:pt idx="146">
                  <c:v>31.044909298092676</c:v>
                </c:pt>
                <c:pt idx="147">
                  <c:v>31.383416377946247</c:v>
                </c:pt>
                <c:pt idx="148">
                  <c:v>33.170820011981135</c:v>
                </c:pt>
                <c:pt idx="149">
                  <c:v>28.989942462473707</c:v>
                </c:pt>
                <c:pt idx="150">
                  <c:v>27.118015009080466</c:v>
                </c:pt>
                <c:pt idx="151">
                  <c:v>27.777148488999103</c:v>
                </c:pt>
                <c:pt idx="152">
                  <c:v>32.284617329193722</c:v>
                </c:pt>
              </c:numCache>
            </c:numRef>
          </c:xVal>
          <c:yVal>
            <c:numRef>
              <c:f>Selecciones!$BJ$9:$BJ$163</c:f>
              <c:numCache>
                <c:formatCode>0.00</c:formatCode>
                <c:ptCount val="155"/>
                <c:pt idx="0">
                  <c:v>32.424751064809513</c:v>
                </c:pt>
                <c:pt idx="1">
                  <c:v>30.265589896054877</c:v>
                </c:pt>
                <c:pt idx="2">
                  <c:v>23.883233532934128</c:v>
                </c:pt>
                <c:pt idx="3">
                  <c:v>30.768059388294816</c:v>
                </c:pt>
                <c:pt idx="4">
                  <c:v>27.005427417988827</c:v>
                </c:pt>
                <c:pt idx="5">
                  <c:v>31.094579886037778</c:v>
                </c:pt>
                <c:pt idx="6">
                  <c:v>19.70430107526883</c:v>
                </c:pt>
                <c:pt idx="7">
                  <c:v>28.123859813211425</c:v>
                </c:pt>
                <c:pt idx="8">
                  <c:v>32.080649976740261</c:v>
                </c:pt>
                <c:pt idx="9">
                  <c:v>26.557874689255627</c:v>
                </c:pt>
                <c:pt idx="10">
                  <c:v>30.065217391304344</c:v>
                </c:pt>
                <c:pt idx="11">
                  <c:v>28.154583752515094</c:v>
                </c:pt>
                <c:pt idx="12">
                  <c:v>29.505156208964067</c:v>
                </c:pt>
                <c:pt idx="13">
                  <c:v>33.481383479074026</c:v>
                </c:pt>
                <c:pt idx="14">
                  <c:v>33.249467127699916</c:v>
                </c:pt>
                <c:pt idx="15">
                  <c:v>27.862960568842922</c:v>
                </c:pt>
                <c:pt idx="17">
                  <c:v>32.211829550540969</c:v>
                </c:pt>
                <c:pt idx="18">
                  <c:v>31.3211678832117</c:v>
                </c:pt>
                <c:pt idx="20">
                  <c:v>27.214783322737887</c:v>
                </c:pt>
                <c:pt idx="21">
                  <c:v>31.956884225983472</c:v>
                </c:pt>
                <c:pt idx="22">
                  <c:v>32.718740235719181</c:v>
                </c:pt>
                <c:pt idx="23">
                  <c:v>36.864771691433688</c:v>
                </c:pt>
                <c:pt idx="24">
                  <c:v>27.179121524605151</c:v>
                </c:pt>
                <c:pt idx="25">
                  <c:v>24.679253232053938</c:v>
                </c:pt>
                <c:pt idx="27">
                  <c:v>28.233468928509623</c:v>
                </c:pt>
                <c:pt idx="28">
                  <c:v>29.759517411541125</c:v>
                </c:pt>
                <c:pt idx="29">
                  <c:v>31.884023203876168</c:v>
                </c:pt>
                <c:pt idx="30">
                  <c:v>30.369249625139631</c:v>
                </c:pt>
                <c:pt idx="31">
                  <c:v>28.459275362318849</c:v>
                </c:pt>
                <c:pt idx="32">
                  <c:v>24.931944210817434</c:v>
                </c:pt>
                <c:pt idx="33">
                  <c:v>22.008242769231686</c:v>
                </c:pt>
                <c:pt idx="34">
                  <c:v>26.451928275035812</c:v>
                </c:pt>
                <c:pt idx="35">
                  <c:v>30.97388514376685</c:v>
                </c:pt>
                <c:pt idx="36">
                  <c:v>33.049106795468958</c:v>
                </c:pt>
                <c:pt idx="37">
                  <c:v>28.28299284179306</c:v>
                </c:pt>
                <c:pt idx="38">
                  <c:v>29.583916083916108</c:v>
                </c:pt>
                <c:pt idx="40">
                  <c:v>31.874314303128827</c:v>
                </c:pt>
                <c:pt idx="41">
                  <c:v>33.048894714958877</c:v>
                </c:pt>
                <c:pt idx="42">
                  <c:v>28.176120768526999</c:v>
                </c:pt>
                <c:pt idx="43">
                  <c:v>27.930031905163176</c:v>
                </c:pt>
                <c:pt idx="44">
                  <c:v>29.785979746188772</c:v>
                </c:pt>
                <c:pt idx="45">
                  <c:v>30.314964669259041</c:v>
                </c:pt>
                <c:pt idx="46">
                  <c:v>29.567919075144516</c:v>
                </c:pt>
                <c:pt idx="47">
                  <c:v>32.595588235294144</c:v>
                </c:pt>
                <c:pt idx="48">
                  <c:v>29.598915989159877</c:v>
                </c:pt>
                <c:pt idx="49">
                  <c:v>26.190547343038247</c:v>
                </c:pt>
                <c:pt idx="50">
                  <c:v>29.807738116012843</c:v>
                </c:pt>
                <c:pt idx="51">
                  <c:v>29.765907544870785</c:v>
                </c:pt>
                <c:pt idx="52">
                  <c:v>27.350644888827532</c:v>
                </c:pt>
                <c:pt idx="53">
                  <c:v>26.987065035975263</c:v>
                </c:pt>
                <c:pt idx="54">
                  <c:v>31.712154053644909</c:v>
                </c:pt>
                <c:pt idx="55">
                  <c:v>28.689398214681162</c:v>
                </c:pt>
                <c:pt idx="56">
                  <c:v>30.949902919225096</c:v>
                </c:pt>
                <c:pt idx="57">
                  <c:v>30.175374380671386</c:v>
                </c:pt>
                <c:pt idx="58">
                  <c:v>32.17968407009397</c:v>
                </c:pt>
                <c:pt idx="59">
                  <c:v>30.391713453331221</c:v>
                </c:pt>
                <c:pt idx="60">
                  <c:v>29.754630356302002</c:v>
                </c:pt>
                <c:pt idx="61">
                  <c:v>28.512972579424201</c:v>
                </c:pt>
                <c:pt idx="62">
                  <c:v>27.366172223358006</c:v>
                </c:pt>
                <c:pt idx="63">
                  <c:v>23.177931924368878</c:v>
                </c:pt>
                <c:pt idx="64">
                  <c:v>28.425098968090055</c:v>
                </c:pt>
                <c:pt idx="65">
                  <c:v>27.683196143398462</c:v>
                </c:pt>
                <c:pt idx="66">
                  <c:v>28.354531936096677</c:v>
                </c:pt>
                <c:pt idx="67">
                  <c:v>25.225048986573526</c:v>
                </c:pt>
                <c:pt idx="68">
                  <c:v>27.850567566945287</c:v>
                </c:pt>
                <c:pt idx="69">
                  <c:v>31.479586094281458</c:v>
                </c:pt>
                <c:pt idx="70">
                  <c:v>28.455038241950433</c:v>
                </c:pt>
                <c:pt idx="71">
                  <c:v>30.538254782990109</c:v>
                </c:pt>
                <c:pt idx="72">
                  <c:v>30.242997123215531</c:v>
                </c:pt>
                <c:pt idx="73">
                  <c:v>28.911945858287453</c:v>
                </c:pt>
                <c:pt idx="74">
                  <c:v>25.109987800204905</c:v>
                </c:pt>
                <c:pt idx="75">
                  <c:v>26.934495417760871</c:v>
                </c:pt>
                <c:pt idx="76">
                  <c:v>27.677934260539416</c:v>
                </c:pt>
                <c:pt idx="77">
                  <c:v>27.192222253465701</c:v>
                </c:pt>
                <c:pt idx="78">
                  <c:v>29.537654756485381</c:v>
                </c:pt>
                <c:pt idx="79">
                  <c:v>29.939104587669846</c:v>
                </c:pt>
                <c:pt idx="80">
                  <c:v>26.661376131861658</c:v>
                </c:pt>
                <c:pt idx="81">
                  <c:v>28.685904240840571</c:v>
                </c:pt>
                <c:pt idx="82">
                  <c:v>32.868877670556159</c:v>
                </c:pt>
                <c:pt idx="83">
                  <c:v>26.575050709939148</c:v>
                </c:pt>
                <c:pt idx="84">
                  <c:v>27.070857225791272</c:v>
                </c:pt>
                <c:pt idx="85">
                  <c:v>23.53867047304783</c:v>
                </c:pt>
                <c:pt idx="86">
                  <c:v>25.840528174699713</c:v>
                </c:pt>
                <c:pt idx="87">
                  <c:v>30.373494429388757</c:v>
                </c:pt>
                <c:pt idx="88">
                  <c:v>26.238921445544477</c:v>
                </c:pt>
                <c:pt idx="89">
                  <c:v>30.074901372846583</c:v>
                </c:pt>
                <c:pt idx="90">
                  <c:v>31.139643716969758</c:v>
                </c:pt>
                <c:pt idx="91">
                  <c:v>28.890259650411437</c:v>
                </c:pt>
                <c:pt idx="92">
                  <c:v>26.561041669210439</c:v>
                </c:pt>
                <c:pt idx="93">
                  <c:v>33.517177741775342</c:v>
                </c:pt>
                <c:pt idx="94">
                  <c:v>30.579604451253246</c:v>
                </c:pt>
                <c:pt idx="95">
                  <c:v>28.933777196062465</c:v>
                </c:pt>
                <c:pt idx="96">
                  <c:v>30.774839929705763</c:v>
                </c:pt>
                <c:pt idx="97">
                  <c:v>27.157372953251581</c:v>
                </c:pt>
                <c:pt idx="98">
                  <c:v>28.686932680112406</c:v>
                </c:pt>
                <c:pt idx="99">
                  <c:v>30.881318630695944</c:v>
                </c:pt>
                <c:pt idx="100">
                  <c:v>26.043195553658023</c:v>
                </c:pt>
                <c:pt idx="101">
                  <c:v>21.691037432467198</c:v>
                </c:pt>
                <c:pt idx="103">
                  <c:v>29.265858864057392</c:v>
                </c:pt>
                <c:pt idx="104">
                  <c:v>26.84050457642104</c:v>
                </c:pt>
                <c:pt idx="105">
                  <c:v>29.038575282764356</c:v>
                </c:pt>
                <c:pt idx="106">
                  <c:v>24.423289473684221</c:v>
                </c:pt>
                <c:pt idx="107">
                  <c:v>30.700272501184543</c:v>
                </c:pt>
                <c:pt idx="108">
                  <c:v>30.495339726775867</c:v>
                </c:pt>
                <c:pt idx="109">
                  <c:v>29.474218116653162</c:v>
                </c:pt>
                <c:pt idx="110">
                  <c:v>26.25578477713124</c:v>
                </c:pt>
                <c:pt idx="111">
                  <c:v>30.566865255418946</c:v>
                </c:pt>
                <c:pt idx="112">
                  <c:v>27.877402907263075</c:v>
                </c:pt>
                <c:pt idx="113">
                  <c:v>30.926754078471745</c:v>
                </c:pt>
                <c:pt idx="114">
                  <c:v>29.219272369714872</c:v>
                </c:pt>
                <c:pt idx="115">
                  <c:v>26.876503579455601</c:v>
                </c:pt>
                <c:pt idx="116">
                  <c:v>27.261889015751535</c:v>
                </c:pt>
                <c:pt idx="117">
                  <c:v>26.81681866105788</c:v>
                </c:pt>
                <c:pt idx="118">
                  <c:v>31.849973197534197</c:v>
                </c:pt>
                <c:pt idx="119">
                  <c:v>26.295132610006036</c:v>
                </c:pt>
                <c:pt idx="120">
                  <c:v>30.435310435796282</c:v>
                </c:pt>
                <c:pt idx="121">
                  <c:v>30.331724915514172</c:v>
                </c:pt>
                <c:pt idx="122">
                  <c:v>27.576148247028797</c:v>
                </c:pt>
                <c:pt idx="123">
                  <c:v>28.251815506745288</c:v>
                </c:pt>
                <c:pt idx="124">
                  <c:v>33.395605333512876</c:v>
                </c:pt>
                <c:pt idx="125">
                  <c:v>29.663388412374644</c:v>
                </c:pt>
                <c:pt idx="126">
                  <c:v>29.904018810428994</c:v>
                </c:pt>
                <c:pt idx="128">
                  <c:v>30.160833025092288</c:v>
                </c:pt>
                <c:pt idx="129">
                  <c:v>26.93992280007069</c:v>
                </c:pt>
                <c:pt idx="130">
                  <c:v>29.559604929053393</c:v>
                </c:pt>
                <c:pt idx="131">
                  <c:v>26.971469368075702</c:v>
                </c:pt>
                <c:pt idx="132">
                  <c:v>26.56475563893629</c:v>
                </c:pt>
                <c:pt idx="133">
                  <c:v>25.896951586429594</c:v>
                </c:pt>
                <c:pt idx="134">
                  <c:v>27.448984433317861</c:v>
                </c:pt>
                <c:pt idx="135">
                  <c:v>27.540795610666549</c:v>
                </c:pt>
                <c:pt idx="136">
                  <c:v>34.356972916072053</c:v>
                </c:pt>
                <c:pt idx="137">
                  <c:v>33.129221720165873</c:v>
                </c:pt>
                <c:pt idx="138">
                  <c:v>27.704915363692592</c:v>
                </c:pt>
                <c:pt idx="139">
                  <c:v>32.40030911013055</c:v>
                </c:pt>
                <c:pt idx="140">
                  <c:v>31.682930621504823</c:v>
                </c:pt>
                <c:pt idx="141">
                  <c:v>32.502873801119435</c:v>
                </c:pt>
                <c:pt idx="142">
                  <c:v>31.666888297872333</c:v>
                </c:pt>
                <c:pt idx="143">
                  <c:v>38.074113625769897</c:v>
                </c:pt>
                <c:pt idx="144">
                  <c:v>27.633487551591003</c:v>
                </c:pt>
                <c:pt idx="145">
                  <c:v>30.790442371071805</c:v>
                </c:pt>
                <c:pt idx="146">
                  <c:v>26.994522916293832</c:v>
                </c:pt>
                <c:pt idx="147">
                  <c:v>25.63803129456366</c:v>
                </c:pt>
                <c:pt idx="148">
                  <c:v>33.707236147367198</c:v>
                </c:pt>
                <c:pt idx="149">
                  <c:v>33.072839400101188</c:v>
                </c:pt>
                <c:pt idx="150">
                  <c:v>30.180465360086203</c:v>
                </c:pt>
                <c:pt idx="151">
                  <c:v>30.812755618875315</c:v>
                </c:pt>
                <c:pt idx="152">
                  <c:v>22.311096335697414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F7F1-4E94-A7CF-C4568F056C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00826240"/>
        <c:axId val="500830504"/>
      </c:scatterChart>
      <c:valAx>
        <c:axId val="500826240"/>
        <c:scaling>
          <c:orientation val="minMax"/>
          <c:min val="18"/>
        </c:scaling>
        <c:delete val="0"/>
        <c:axPos val="b"/>
        <c:numFmt formatCode="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830504"/>
        <c:crosses val="autoZero"/>
        <c:crossBetween val="midCat"/>
      </c:valAx>
      <c:valAx>
        <c:axId val="500830504"/>
        <c:scaling>
          <c:orientation val="minMax"/>
          <c:min val="18"/>
        </c:scaling>
        <c:delete val="0"/>
        <c:axPos val="l"/>
        <c:numFmt formatCode="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826240"/>
        <c:crosses val="autoZero"/>
        <c:crossBetween val="midCat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9240173278791254E-2"/>
          <c:y val="0.13316290414503087"/>
          <c:w val="0.90230298878669812"/>
          <c:h val="0.78354918266360296"/>
        </c:manualLayout>
      </c:layout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9525">
                <a:noFill/>
              </a:ln>
              <a:effectLst/>
            </c:spPr>
          </c:marker>
          <c:trendline>
            <c:spPr>
              <a:ln w="28575" cap="rnd">
                <a:solidFill>
                  <a:schemeClr val="tx1"/>
                </a:solidFill>
                <a:prstDash val="sysDot"/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-0.2934736525482271"/>
                  <c:y val="0.41363118714829689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Selecciones!$BL$9:$BL$163</c:f>
              <c:numCache>
                <c:formatCode>0.00</c:formatCode>
                <c:ptCount val="155"/>
                <c:pt idx="0">
                  <c:v>29.442361193644881</c:v>
                </c:pt>
                <c:pt idx="1">
                  <c:v>32.363281504143565</c:v>
                </c:pt>
                <c:pt idx="2">
                  <c:v>34.860588612806609</c:v>
                </c:pt>
                <c:pt idx="3">
                  <c:v>32.320092524536548</c:v>
                </c:pt>
                <c:pt idx="4">
                  <c:v>30.066082466473759</c:v>
                </c:pt>
                <c:pt idx="6">
                  <c:v>34.867065516615739</c:v>
                </c:pt>
                <c:pt idx="7">
                  <c:v>27.890843019777122</c:v>
                </c:pt>
                <c:pt idx="8">
                  <c:v>26.929811567867475</c:v>
                </c:pt>
                <c:pt idx="9">
                  <c:v>28.614813954731346</c:v>
                </c:pt>
                <c:pt idx="10">
                  <c:v>28.000954015730102</c:v>
                </c:pt>
                <c:pt idx="11">
                  <c:v>27.385762613042687</c:v>
                </c:pt>
                <c:pt idx="12">
                  <c:v>26.978517478788746</c:v>
                </c:pt>
                <c:pt idx="13">
                  <c:v>29.037102736978028</c:v>
                </c:pt>
                <c:pt idx="14">
                  <c:v>29.825898691346438</c:v>
                </c:pt>
                <c:pt idx="15">
                  <c:v>30.475123538151294</c:v>
                </c:pt>
                <c:pt idx="16">
                  <c:v>31.942343318743909</c:v>
                </c:pt>
                <c:pt idx="17">
                  <c:v>33.224619681172598</c:v>
                </c:pt>
                <c:pt idx="18">
                  <c:v>33.262977185170371</c:v>
                </c:pt>
                <c:pt idx="19">
                  <c:v>27.42416332777664</c:v>
                </c:pt>
                <c:pt idx="21">
                  <c:v>30.880893219826291</c:v>
                </c:pt>
                <c:pt idx="22">
                  <c:v>27.349539622664551</c:v>
                </c:pt>
                <c:pt idx="23">
                  <c:v>21.71075034223135</c:v>
                </c:pt>
                <c:pt idx="24">
                  <c:v>30.440905638883621</c:v>
                </c:pt>
                <c:pt idx="25">
                  <c:v>29.358137106939722</c:v>
                </c:pt>
                <c:pt idx="26">
                  <c:v>30.861006568393904</c:v>
                </c:pt>
                <c:pt idx="27">
                  <c:v>37.258229338752173</c:v>
                </c:pt>
                <c:pt idx="28">
                  <c:v>26.259429334849159</c:v>
                </c:pt>
                <c:pt idx="29">
                  <c:v>29.25352760039948</c:v>
                </c:pt>
                <c:pt idx="30">
                  <c:v>28.759954277332028</c:v>
                </c:pt>
                <c:pt idx="31">
                  <c:v>27.598592386137781</c:v>
                </c:pt>
                <c:pt idx="32">
                  <c:v>31.74076388265884</c:v>
                </c:pt>
                <c:pt idx="33">
                  <c:v>31.841769160212721</c:v>
                </c:pt>
                <c:pt idx="34">
                  <c:v>30.447453861927556</c:v>
                </c:pt>
                <c:pt idx="35">
                  <c:v>28.865408165561874</c:v>
                </c:pt>
                <c:pt idx="36">
                  <c:v>30.13330883654065</c:v>
                </c:pt>
                <c:pt idx="37">
                  <c:v>27.078850142301803</c:v>
                </c:pt>
                <c:pt idx="38">
                  <c:v>28.400437933805506</c:v>
                </c:pt>
                <c:pt idx="39">
                  <c:v>30.962081800815113</c:v>
                </c:pt>
                <c:pt idx="40">
                  <c:v>30.276464185061684</c:v>
                </c:pt>
                <c:pt idx="41">
                  <c:v>29.12340372121011</c:v>
                </c:pt>
                <c:pt idx="42">
                  <c:v>29.641157637737251</c:v>
                </c:pt>
                <c:pt idx="44">
                  <c:v>33.291369530132513</c:v>
                </c:pt>
                <c:pt idx="45">
                  <c:v>31.308765194135518</c:v>
                </c:pt>
                <c:pt idx="46">
                  <c:v>30.912721762586898</c:v>
                </c:pt>
                <c:pt idx="47">
                  <c:v>28.851782930496384</c:v>
                </c:pt>
                <c:pt idx="48">
                  <c:v>30.677055553252558</c:v>
                </c:pt>
                <c:pt idx="49">
                  <c:v>30.015269696912654</c:v>
                </c:pt>
                <c:pt idx="50">
                  <c:v>28.058325107039536</c:v>
                </c:pt>
                <c:pt idx="51">
                  <c:v>31.791494025428861</c:v>
                </c:pt>
                <c:pt idx="52">
                  <c:v>32.116806914722034</c:v>
                </c:pt>
                <c:pt idx="53">
                  <c:v>28.609639443438255</c:v>
                </c:pt>
                <c:pt idx="54">
                  <c:v>30.981912351991909</c:v>
                </c:pt>
                <c:pt idx="55">
                  <c:v>29.369636928461873</c:v>
                </c:pt>
                <c:pt idx="56">
                  <c:v>30.013636636893807</c:v>
                </c:pt>
                <c:pt idx="57">
                  <c:v>29.472714508457045</c:v>
                </c:pt>
                <c:pt idx="58">
                  <c:v>32.697756950305035</c:v>
                </c:pt>
                <c:pt idx="59">
                  <c:v>29.611169341289028</c:v>
                </c:pt>
                <c:pt idx="60">
                  <c:v>30.965607399605616</c:v>
                </c:pt>
                <c:pt idx="61">
                  <c:v>30.691098067023859</c:v>
                </c:pt>
                <c:pt idx="62">
                  <c:v>32.88427683089408</c:v>
                </c:pt>
                <c:pt idx="63">
                  <c:v>31.156033015786207</c:v>
                </c:pt>
                <c:pt idx="64">
                  <c:v>30.943272319162745</c:v>
                </c:pt>
                <c:pt idx="65">
                  <c:v>31.378534775751405</c:v>
                </c:pt>
                <c:pt idx="66">
                  <c:v>28.409617018885683</c:v>
                </c:pt>
                <c:pt idx="67">
                  <c:v>27.187430470835153</c:v>
                </c:pt>
                <c:pt idx="68">
                  <c:v>25.643582748409287</c:v>
                </c:pt>
                <c:pt idx="69">
                  <c:v>29.248532798270332</c:v>
                </c:pt>
                <c:pt idx="70">
                  <c:v>28.490482653025722</c:v>
                </c:pt>
                <c:pt idx="71">
                  <c:v>27.568429716687504</c:v>
                </c:pt>
                <c:pt idx="72">
                  <c:v>27.08828110760021</c:v>
                </c:pt>
                <c:pt idx="73">
                  <c:v>30.128390256348027</c:v>
                </c:pt>
                <c:pt idx="74">
                  <c:v>29.778662460811674</c:v>
                </c:pt>
                <c:pt idx="75">
                  <c:v>30.881627316186837</c:v>
                </c:pt>
                <c:pt idx="76">
                  <c:v>30.116652444956571</c:v>
                </c:pt>
                <c:pt idx="77">
                  <c:v>30.535792936733444</c:v>
                </c:pt>
                <c:pt idx="78">
                  <c:v>26.004391102060524</c:v>
                </c:pt>
                <c:pt idx="79">
                  <c:v>31.416490199197938</c:v>
                </c:pt>
                <c:pt idx="80">
                  <c:v>32.046307573704851</c:v>
                </c:pt>
                <c:pt idx="81">
                  <c:v>27.155913461861672</c:v>
                </c:pt>
                <c:pt idx="82">
                  <c:v>30.24872312491172</c:v>
                </c:pt>
                <c:pt idx="83">
                  <c:v>27.566779424763723</c:v>
                </c:pt>
                <c:pt idx="84">
                  <c:v>30.369032114492938</c:v>
                </c:pt>
                <c:pt idx="85">
                  <c:v>30.491703704371986</c:v>
                </c:pt>
                <c:pt idx="86">
                  <c:v>28.904183535762485</c:v>
                </c:pt>
                <c:pt idx="87">
                  <c:v>30.836875314719109</c:v>
                </c:pt>
                <c:pt idx="88">
                  <c:v>28.584700489963652</c:v>
                </c:pt>
                <c:pt idx="89">
                  <c:v>28.330171158427788</c:v>
                </c:pt>
                <c:pt idx="90">
                  <c:v>29.994243128275045</c:v>
                </c:pt>
                <c:pt idx="91">
                  <c:v>33.584605900477968</c:v>
                </c:pt>
                <c:pt idx="92">
                  <c:v>30.688971308004383</c:v>
                </c:pt>
                <c:pt idx="93">
                  <c:v>33.11933884547004</c:v>
                </c:pt>
                <c:pt idx="94">
                  <c:v>29.145989405676531</c:v>
                </c:pt>
                <c:pt idx="95">
                  <c:v>25.609061008920122</c:v>
                </c:pt>
                <c:pt idx="96">
                  <c:v>29.662967672542223</c:v>
                </c:pt>
                <c:pt idx="97">
                  <c:v>28.345373216363043</c:v>
                </c:pt>
                <c:pt idx="98">
                  <c:v>30.893167038633237</c:v>
                </c:pt>
                <c:pt idx="99">
                  <c:v>28.159835216060259</c:v>
                </c:pt>
                <c:pt idx="100">
                  <c:v>30.755983836924756</c:v>
                </c:pt>
                <c:pt idx="101">
                  <c:v>28.163390341385821</c:v>
                </c:pt>
                <c:pt idx="102">
                  <c:v>29.387795275590577</c:v>
                </c:pt>
                <c:pt idx="103">
                  <c:v>31.698270177878456</c:v>
                </c:pt>
                <c:pt idx="104">
                  <c:v>28.191616397913478</c:v>
                </c:pt>
                <c:pt idx="105">
                  <c:v>30.772206919387628</c:v>
                </c:pt>
                <c:pt idx="106">
                  <c:v>27.962661651890443</c:v>
                </c:pt>
                <c:pt idx="107">
                  <c:v>30.477081187339664</c:v>
                </c:pt>
                <c:pt idx="108">
                  <c:v>28.827338129496411</c:v>
                </c:pt>
                <c:pt idx="109">
                  <c:v>28.950323974082067</c:v>
                </c:pt>
                <c:pt idx="110">
                  <c:v>31.849717623457991</c:v>
                </c:pt>
                <c:pt idx="111">
                  <c:v>32.835431742433357</c:v>
                </c:pt>
                <c:pt idx="112">
                  <c:v>36.068486866559653</c:v>
                </c:pt>
                <c:pt idx="113">
                  <c:v>32.533331712535258</c:v>
                </c:pt>
                <c:pt idx="114">
                  <c:v>31.994922109556327</c:v>
                </c:pt>
                <c:pt idx="115">
                  <c:v>28.776420216129083</c:v>
                </c:pt>
                <c:pt idx="116">
                  <c:v>31.195475774477529</c:v>
                </c:pt>
                <c:pt idx="117">
                  <c:v>29.413102328099654</c:v>
                </c:pt>
                <c:pt idx="118">
                  <c:v>32.168704156479237</c:v>
                </c:pt>
                <c:pt idx="119">
                  <c:v>29.444855822184465</c:v>
                </c:pt>
                <c:pt idx="120">
                  <c:v>23.635898258929757</c:v>
                </c:pt>
                <c:pt idx="121">
                  <c:v>24.372798660505694</c:v>
                </c:pt>
                <c:pt idx="122">
                  <c:v>27.089331801586312</c:v>
                </c:pt>
                <c:pt idx="123">
                  <c:v>26.390072507093763</c:v>
                </c:pt>
                <c:pt idx="124">
                  <c:v>30.810241511036025</c:v>
                </c:pt>
                <c:pt idx="125">
                  <c:v>27.902383286694715</c:v>
                </c:pt>
                <c:pt idx="126">
                  <c:v>29.707980165489161</c:v>
                </c:pt>
                <c:pt idx="127">
                  <c:v>30.156505859963318</c:v>
                </c:pt>
                <c:pt idx="128">
                  <c:v>30.280490629023518</c:v>
                </c:pt>
                <c:pt idx="129">
                  <c:v>29.81023664605479</c:v>
                </c:pt>
                <c:pt idx="130">
                  <c:v>29.893048266818326</c:v>
                </c:pt>
                <c:pt idx="132">
                  <c:v>26.17786918138043</c:v>
                </c:pt>
                <c:pt idx="133">
                  <c:v>24.892252443713701</c:v>
                </c:pt>
                <c:pt idx="134">
                  <c:v>31.011771546144203</c:v>
                </c:pt>
                <c:pt idx="135">
                  <c:v>25.502975587279991</c:v>
                </c:pt>
                <c:pt idx="136">
                  <c:v>30.806214603807362</c:v>
                </c:pt>
                <c:pt idx="137">
                  <c:v>24.781431305260782</c:v>
                </c:pt>
                <c:pt idx="138">
                  <c:v>27.179431125957962</c:v>
                </c:pt>
                <c:pt idx="139">
                  <c:v>27.693721286370618</c:v>
                </c:pt>
                <c:pt idx="140">
                  <c:v>32.112150653274483</c:v>
                </c:pt>
                <c:pt idx="141">
                  <c:v>30.091674828520226</c:v>
                </c:pt>
                <c:pt idx="142">
                  <c:v>32.366534797242295</c:v>
                </c:pt>
                <c:pt idx="143">
                  <c:v>33.001191794089834</c:v>
                </c:pt>
                <c:pt idx="145">
                  <c:v>33.239852398524022</c:v>
                </c:pt>
                <c:pt idx="146">
                  <c:v>31.044909298092676</c:v>
                </c:pt>
                <c:pt idx="147">
                  <c:v>31.383416377946247</c:v>
                </c:pt>
                <c:pt idx="148">
                  <c:v>33.170820011981135</c:v>
                </c:pt>
                <c:pt idx="149">
                  <c:v>28.989942462473707</c:v>
                </c:pt>
                <c:pt idx="150">
                  <c:v>27.118015009080466</c:v>
                </c:pt>
                <c:pt idx="151">
                  <c:v>27.777148488999103</c:v>
                </c:pt>
                <c:pt idx="152">
                  <c:v>32.284617329193722</c:v>
                </c:pt>
              </c:numCache>
            </c:numRef>
          </c:xVal>
          <c:yVal>
            <c:numRef>
              <c:f>Selecciones!$BM$9:$BM$163</c:f>
              <c:numCache>
                <c:formatCode>0.00</c:formatCode>
                <c:ptCount val="155"/>
                <c:pt idx="0">
                  <c:v>32.921342098109122</c:v>
                </c:pt>
                <c:pt idx="1">
                  <c:v>29.935920439209923</c:v>
                </c:pt>
                <c:pt idx="3">
                  <c:v>29.811529830108711</c:v>
                </c:pt>
                <c:pt idx="4">
                  <c:v>30.271159993502053</c:v>
                </c:pt>
                <c:pt idx="5">
                  <c:v>33.194580948364347</c:v>
                </c:pt>
                <c:pt idx="6">
                  <c:v>30.456630533686749</c:v>
                </c:pt>
                <c:pt idx="7">
                  <c:v>30.495139967462137</c:v>
                </c:pt>
                <c:pt idx="8">
                  <c:v>33.72568194375134</c:v>
                </c:pt>
                <c:pt idx="9">
                  <c:v>30.79333362882889</c:v>
                </c:pt>
                <c:pt idx="10">
                  <c:v>31.640983235184265</c:v>
                </c:pt>
                <c:pt idx="11">
                  <c:v>31.081025213460464</c:v>
                </c:pt>
                <c:pt idx="12">
                  <c:v>30.829856691902847</c:v>
                </c:pt>
                <c:pt idx="13">
                  <c:v>31.233405063348201</c:v>
                </c:pt>
                <c:pt idx="14">
                  <c:v>31.933808491492144</c:v>
                </c:pt>
                <c:pt idx="15">
                  <c:v>23.522813688212921</c:v>
                </c:pt>
                <c:pt idx="16">
                  <c:v>33.620151090739355</c:v>
                </c:pt>
                <c:pt idx="17">
                  <c:v>31.538718981648145</c:v>
                </c:pt>
                <c:pt idx="20">
                  <c:v>30.704429658219283</c:v>
                </c:pt>
                <c:pt idx="21">
                  <c:v>31.594225885785093</c:v>
                </c:pt>
                <c:pt idx="22">
                  <c:v>33.287954875883912</c:v>
                </c:pt>
                <c:pt idx="23">
                  <c:v>35.664120264346025</c:v>
                </c:pt>
                <c:pt idx="24">
                  <c:v>29.08646188850966</c:v>
                </c:pt>
                <c:pt idx="25">
                  <c:v>31.083458981752543</c:v>
                </c:pt>
                <c:pt idx="26">
                  <c:v>30.353758466452518</c:v>
                </c:pt>
                <c:pt idx="28">
                  <c:v>31.532853011310252</c:v>
                </c:pt>
                <c:pt idx="29">
                  <c:v>31.384501353867961</c:v>
                </c:pt>
                <c:pt idx="30">
                  <c:v>31.287888089071288</c:v>
                </c:pt>
                <c:pt idx="32">
                  <c:v>27.035586800432412</c:v>
                </c:pt>
                <c:pt idx="33">
                  <c:v>29.750212405419049</c:v>
                </c:pt>
                <c:pt idx="34">
                  <c:v>29.988867385143351</c:v>
                </c:pt>
                <c:pt idx="35">
                  <c:v>32.42854321194207</c:v>
                </c:pt>
                <c:pt idx="36">
                  <c:v>30.326821851041075</c:v>
                </c:pt>
                <c:pt idx="37">
                  <c:v>26.226737005487024</c:v>
                </c:pt>
                <c:pt idx="38">
                  <c:v>28.091081186184894</c:v>
                </c:pt>
                <c:pt idx="40">
                  <c:v>30.014048936216739</c:v>
                </c:pt>
                <c:pt idx="41">
                  <c:v>30.144921610405632</c:v>
                </c:pt>
                <c:pt idx="42">
                  <c:v>29.368520415907724</c:v>
                </c:pt>
                <c:pt idx="43">
                  <c:v>30.070099689769989</c:v>
                </c:pt>
                <c:pt idx="44">
                  <c:v>31.764534982040558</c:v>
                </c:pt>
                <c:pt idx="45">
                  <c:v>31.112510088878125</c:v>
                </c:pt>
                <c:pt idx="46">
                  <c:v>29.975498671190834</c:v>
                </c:pt>
                <c:pt idx="47">
                  <c:v>27.758713136729256</c:v>
                </c:pt>
                <c:pt idx="48">
                  <c:v>32.67478941564309</c:v>
                </c:pt>
                <c:pt idx="49">
                  <c:v>29.234588399957218</c:v>
                </c:pt>
                <c:pt idx="50">
                  <c:v>32.850995064451723</c:v>
                </c:pt>
                <c:pt idx="51">
                  <c:v>33.298750444006458</c:v>
                </c:pt>
                <c:pt idx="52">
                  <c:v>33.154814626165106</c:v>
                </c:pt>
                <c:pt idx="53">
                  <c:v>31.602394870598772</c:v>
                </c:pt>
                <c:pt idx="54">
                  <c:v>32.244687352333699</c:v>
                </c:pt>
                <c:pt idx="55">
                  <c:v>30.689826769284778</c:v>
                </c:pt>
                <c:pt idx="56">
                  <c:v>31.887135850138179</c:v>
                </c:pt>
                <c:pt idx="57">
                  <c:v>29.185356369905733</c:v>
                </c:pt>
                <c:pt idx="58">
                  <c:v>32.614163872032037</c:v>
                </c:pt>
                <c:pt idx="59">
                  <c:v>34.031041939427041</c:v>
                </c:pt>
                <c:pt idx="60">
                  <c:v>30.854855746474215</c:v>
                </c:pt>
                <c:pt idx="61">
                  <c:v>31.093601473384027</c:v>
                </c:pt>
                <c:pt idx="62">
                  <c:v>30.481840193704613</c:v>
                </c:pt>
                <c:pt idx="63">
                  <c:v>26.184686232168588</c:v>
                </c:pt>
                <c:pt idx="64">
                  <c:v>27.210548339614576</c:v>
                </c:pt>
                <c:pt idx="65">
                  <c:v>29.809995100572863</c:v>
                </c:pt>
                <c:pt idx="66">
                  <c:v>27.187057595842788</c:v>
                </c:pt>
                <c:pt idx="67">
                  <c:v>24.706981339760603</c:v>
                </c:pt>
                <c:pt idx="68">
                  <c:v>27.607142857142861</c:v>
                </c:pt>
                <c:pt idx="69">
                  <c:v>31.676335444056221</c:v>
                </c:pt>
                <c:pt idx="70">
                  <c:v>25.058050568044408</c:v>
                </c:pt>
                <c:pt idx="71">
                  <c:v>29.189567430025477</c:v>
                </c:pt>
                <c:pt idx="73">
                  <c:v>27.436860681604188</c:v>
                </c:pt>
                <c:pt idx="74">
                  <c:v>29.242547211520247</c:v>
                </c:pt>
                <c:pt idx="76">
                  <c:v>31.676408168662149</c:v>
                </c:pt>
                <c:pt idx="77">
                  <c:v>28.197021851580345</c:v>
                </c:pt>
                <c:pt idx="78">
                  <c:v>29.822582183976024</c:v>
                </c:pt>
                <c:pt idx="79">
                  <c:v>32.415372033141139</c:v>
                </c:pt>
                <c:pt idx="80">
                  <c:v>32.875137947144012</c:v>
                </c:pt>
                <c:pt idx="81">
                  <c:v>29.366883097558343</c:v>
                </c:pt>
                <c:pt idx="82">
                  <c:v>26.749763633613213</c:v>
                </c:pt>
                <c:pt idx="83">
                  <c:v>24.19422572178479</c:v>
                </c:pt>
                <c:pt idx="84">
                  <c:v>29.955759349246492</c:v>
                </c:pt>
                <c:pt idx="85">
                  <c:v>28.747802957407274</c:v>
                </c:pt>
                <c:pt idx="86">
                  <c:v>30.91057555531242</c:v>
                </c:pt>
                <c:pt idx="88">
                  <c:v>31.390890695854011</c:v>
                </c:pt>
                <c:pt idx="89">
                  <c:v>32.03431143797242</c:v>
                </c:pt>
                <c:pt idx="90">
                  <c:v>29.920413750492699</c:v>
                </c:pt>
                <c:pt idx="91">
                  <c:v>28.978947079490567</c:v>
                </c:pt>
                <c:pt idx="92">
                  <c:v>27.930211948574836</c:v>
                </c:pt>
                <c:pt idx="93">
                  <c:v>28.629747772996353</c:v>
                </c:pt>
                <c:pt idx="94">
                  <c:v>29.099559731715829</c:v>
                </c:pt>
                <c:pt idx="95">
                  <c:v>26.110446952680277</c:v>
                </c:pt>
                <c:pt idx="96">
                  <c:v>32.377624678922771</c:v>
                </c:pt>
                <c:pt idx="97">
                  <c:v>30.417923648279114</c:v>
                </c:pt>
                <c:pt idx="98">
                  <c:v>30.590870274197044</c:v>
                </c:pt>
                <c:pt idx="99">
                  <c:v>31.910324655791769</c:v>
                </c:pt>
                <c:pt idx="100">
                  <c:v>29.569265106044085</c:v>
                </c:pt>
                <c:pt idx="101">
                  <c:v>32.853439613479466</c:v>
                </c:pt>
                <c:pt idx="102">
                  <c:v>31.969687602190987</c:v>
                </c:pt>
                <c:pt idx="103">
                  <c:v>36.32128401108811</c:v>
                </c:pt>
                <c:pt idx="104">
                  <c:v>33.054477857944207</c:v>
                </c:pt>
                <c:pt idx="105">
                  <c:v>27.467170240632967</c:v>
                </c:pt>
                <c:pt idx="106">
                  <c:v>34.117253509447536</c:v>
                </c:pt>
                <c:pt idx="107">
                  <c:v>33.433226780033166</c:v>
                </c:pt>
                <c:pt idx="108">
                  <c:v>32.094838522745746</c:v>
                </c:pt>
                <c:pt idx="109">
                  <c:v>33.037752259986689</c:v>
                </c:pt>
                <c:pt idx="110">
                  <c:v>30.481427133874462</c:v>
                </c:pt>
                <c:pt idx="111">
                  <c:v>34.329744969852698</c:v>
                </c:pt>
                <c:pt idx="112">
                  <c:v>32.370753603416006</c:v>
                </c:pt>
                <c:pt idx="113">
                  <c:v>31.216325845921588</c:v>
                </c:pt>
                <c:pt idx="114">
                  <c:v>27.542729435263794</c:v>
                </c:pt>
                <c:pt idx="115">
                  <c:v>34.839860199185068</c:v>
                </c:pt>
                <c:pt idx="116">
                  <c:v>27.79227886502008</c:v>
                </c:pt>
                <c:pt idx="117">
                  <c:v>26.626264764080702</c:v>
                </c:pt>
                <c:pt idx="118">
                  <c:v>29.730072026175378</c:v>
                </c:pt>
                <c:pt idx="119">
                  <c:v>29.269293921333727</c:v>
                </c:pt>
                <c:pt idx="120">
                  <c:v>30.284081033045666</c:v>
                </c:pt>
                <c:pt idx="121">
                  <c:v>26.669386762128696</c:v>
                </c:pt>
                <c:pt idx="122">
                  <c:v>32.092077893688341</c:v>
                </c:pt>
                <c:pt idx="123">
                  <c:v>27.534127320013397</c:v>
                </c:pt>
                <c:pt idx="124">
                  <c:v>32.214850192413437</c:v>
                </c:pt>
                <c:pt idx="125">
                  <c:v>31.575711471333008</c:v>
                </c:pt>
                <c:pt idx="126">
                  <c:v>28.32419225366246</c:v>
                </c:pt>
                <c:pt idx="128">
                  <c:v>33.917247554098026</c:v>
                </c:pt>
                <c:pt idx="129">
                  <c:v>30.870475021970876</c:v>
                </c:pt>
                <c:pt idx="130">
                  <c:v>32.777651998990365</c:v>
                </c:pt>
                <c:pt idx="131">
                  <c:v>29.602480689367496</c:v>
                </c:pt>
                <c:pt idx="132">
                  <c:v>28.527741215135279</c:v>
                </c:pt>
                <c:pt idx="133">
                  <c:v>26.109229577772339</c:v>
                </c:pt>
                <c:pt idx="134">
                  <c:v>27.798513588651218</c:v>
                </c:pt>
                <c:pt idx="135">
                  <c:v>29.867380292879247</c:v>
                </c:pt>
                <c:pt idx="136">
                  <c:v>33.724043702788904</c:v>
                </c:pt>
                <c:pt idx="137">
                  <c:v>33.632750548881603</c:v>
                </c:pt>
                <c:pt idx="138">
                  <c:v>32.581860030099051</c:v>
                </c:pt>
                <c:pt idx="139">
                  <c:v>35.823372738985341</c:v>
                </c:pt>
                <c:pt idx="140">
                  <c:v>35.426271894762081</c:v>
                </c:pt>
                <c:pt idx="141">
                  <c:v>34.073614418472516</c:v>
                </c:pt>
                <c:pt idx="142">
                  <c:v>33.200206546493405</c:v>
                </c:pt>
                <c:pt idx="143">
                  <c:v>33.110619469026545</c:v>
                </c:pt>
                <c:pt idx="144">
                  <c:v>31.366596841861394</c:v>
                </c:pt>
                <c:pt idx="145">
                  <c:v>32.334103812964869</c:v>
                </c:pt>
                <c:pt idx="146">
                  <c:v>31.800209161531811</c:v>
                </c:pt>
                <c:pt idx="147">
                  <c:v>32.080306177963621</c:v>
                </c:pt>
                <c:pt idx="148">
                  <c:v>27.723195197533101</c:v>
                </c:pt>
                <c:pt idx="149">
                  <c:v>27.019485595971915</c:v>
                </c:pt>
                <c:pt idx="150">
                  <c:v>33.307495868179743</c:v>
                </c:pt>
                <c:pt idx="151">
                  <c:v>28.114291452288526</c:v>
                </c:pt>
                <c:pt idx="152">
                  <c:v>22.467532467532465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1021-4EB3-86A0-27DDE8743F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00832472"/>
        <c:axId val="500832800"/>
      </c:scatterChart>
      <c:valAx>
        <c:axId val="500832472"/>
        <c:scaling>
          <c:orientation val="minMax"/>
          <c:min val="20"/>
        </c:scaling>
        <c:delete val="0"/>
        <c:axPos val="b"/>
        <c:numFmt formatCode="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832800"/>
        <c:crosses val="autoZero"/>
        <c:crossBetween val="midCat"/>
      </c:valAx>
      <c:valAx>
        <c:axId val="500832800"/>
        <c:scaling>
          <c:orientation val="minMax"/>
          <c:min val="20"/>
        </c:scaling>
        <c:delete val="0"/>
        <c:axPos val="l"/>
        <c:numFmt formatCode="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832472"/>
        <c:crosses val="autoZero"/>
        <c:crossBetween val="midCat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>
                <a:solidFill>
                  <a:schemeClr val="tx1"/>
                </a:solidFill>
              </a:rPr>
              <a:t>DMC Comparison: </a:t>
            </a:r>
            <a:r>
              <a:rPr lang="en-US" sz="1600" dirty="0" err="1">
                <a:solidFill>
                  <a:schemeClr val="tx1"/>
                </a:solidFill>
              </a:rPr>
              <a:t>Sincé</a:t>
            </a:r>
            <a:r>
              <a:rPr lang="en-US" sz="1600" dirty="0">
                <a:solidFill>
                  <a:schemeClr val="tx1"/>
                </a:solidFill>
              </a:rPr>
              <a:t> vs </a:t>
            </a:r>
            <a:r>
              <a:rPr lang="en-US" sz="1600" dirty="0" err="1">
                <a:solidFill>
                  <a:schemeClr val="tx1"/>
                </a:solidFill>
              </a:rPr>
              <a:t>Sahagún</a:t>
            </a:r>
            <a:endParaRPr lang="en-US" sz="1600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13155505196175657"/>
          <c:y val="6.85041256363760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9525">
                <a:noFill/>
              </a:ln>
              <a:effectLst/>
            </c:spPr>
          </c:marker>
          <c:trendline>
            <c:spPr>
              <a:ln w="28575" cap="rnd">
                <a:solidFill>
                  <a:schemeClr val="tx1"/>
                </a:solidFill>
                <a:prstDash val="sysDot"/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0.16850260765452485"/>
                  <c:y val="0.41008079933114083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400" b="1" i="0" u="none" strike="noStrike" kern="12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 b="1" baseline="0"/>
                      <a:t>y = 0.3007x + 21.757</a:t>
                    </a:r>
                    <a:br>
                      <a:rPr lang="en-US" sz="1400" b="1" baseline="0"/>
                    </a:br>
                    <a:r>
                      <a:rPr lang="en-US" sz="1400" b="1" baseline="0"/>
                      <a:t>R² = 0.1134</a:t>
                    </a:r>
                    <a:endParaRPr lang="en-US" sz="1400" b="1"/>
                  </a:p>
                </c:rich>
              </c:tx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Selecciones!$BO$9:$BO$163</c:f>
              <c:numCache>
                <c:formatCode>0.00</c:formatCode>
                <c:ptCount val="155"/>
                <c:pt idx="0">
                  <c:v>32.424751064809513</c:v>
                </c:pt>
                <c:pt idx="1">
                  <c:v>30.265589896054877</c:v>
                </c:pt>
                <c:pt idx="2">
                  <c:v>23.883233532934128</c:v>
                </c:pt>
                <c:pt idx="3">
                  <c:v>30.768059388294816</c:v>
                </c:pt>
                <c:pt idx="4">
                  <c:v>27.005427417988827</c:v>
                </c:pt>
                <c:pt idx="5">
                  <c:v>31.094579886037778</c:v>
                </c:pt>
                <c:pt idx="6">
                  <c:v>19.70430107526883</c:v>
                </c:pt>
                <c:pt idx="7">
                  <c:v>28.123859813211425</c:v>
                </c:pt>
                <c:pt idx="8">
                  <c:v>32.080649976740261</c:v>
                </c:pt>
                <c:pt idx="9">
                  <c:v>26.557874689255627</c:v>
                </c:pt>
                <c:pt idx="10">
                  <c:v>30.065217391304344</c:v>
                </c:pt>
                <c:pt idx="11">
                  <c:v>28.154583752515094</c:v>
                </c:pt>
                <c:pt idx="12">
                  <c:v>29.505156208964067</c:v>
                </c:pt>
                <c:pt idx="13">
                  <c:v>33.481383479074026</c:v>
                </c:pt>
                <c:pt idx="14">
                  <c:v>33.249467127699916</c:v>
                </c:pt>
                <c:pt idx="15">
                  <c:v>27.862960568842922</c:v>
                </c:pt>
                <c:pt idx="17">
                  <c:v>32.211829550540969</c:v>
                </c:pt>
                <c:pt idx="18">
                  <c:v>31.3211678832117</c:v>
                </c:pt>
                <c:pt idx="20">
                  <c:v>27.214783322737887</c:v>
                </c:pt>
                <c:pt idx="21">
                  <c:v>31.956884225983472</c:v>
                </c:pt>
                <c:pt idx="22">
                  <c:v>32.718740235719181</c:v>
                </c:pt>
                <c:pt idx="23">
                  <c:v>36.864771691433688</c:v>
                </c:pt>
                <c:pt idx="24">
                  <c:v>27.179121524605151</c:v>
                </c:pt>
                <c:pt idx="25">
                  <c:v>24.679253232053938</c:v>
                </c:pt>
                <c:pt idx="27">
                  <c:v>28.233468928509623</c:v>
                </c:pt>
                <c:pt idx="28">
                  <c:v>29.759517411541125</c:v>
                </c:pt>
                <c:pt idx="29">
                  <c:v>31.884023203876168</c:v>
                </c:pt>
                <c:pt idx="30">
                  <c:v>30.369249625139631</c:v>
                </c:pt>
                <c:pt idx="31">
                  <c:v>28.459275362318849</c:v>
                </c:pt>
                <c:pt idx="32">
                  <c:v>24.931944210817434</c:v>
                </c:pt>
                <c:pt idx="33">
                  <c:v>22.008242769231686</c:v>
                </c:pt>
                <c:pt idx="34">
                  <c:v>26.451928275035812</c:v>
                </c:pt>
                <c:pt idx="35">
                  <c:v>30.97388514376685</c:v>
                </c:pt>
                <c:pt idx="36">
                  <c:v>33.049106795468958</c:v>
                </c:pt>
                <c:pt idx="37">
                  <c:v>28.28299284179306</c:v>
                </c:pt>
                <c:pt idx="38">
                  <c:v>29.583916083916108</c:v>
                </c:pt>
                <c:pt idx="40">
                  <c:v>31.874314303128827</c:v>
                </c:pt>
                <c:pt idx="41">
                  <c:v>33.048894714958877</c:v>
                </c:pt>
                <c:pt idx="42">
                  <c:v>28.176120768526999</c:v>
                </c:pt>
                <c:pt idx="43">
                  <c:v>27.930031905163176</c:v>
                </c:pt>
                <c:pt idx="44">
                  <c:v>29.785979746188772</c:v>
                </c:pt>
                <c:pt idx="45">
                  <c:v>30.314964669259041</c:v>
                </c:pt>
                <c:pt idx="46">
                  <c:v>29.567919075144516</c:v>
                </c:pt>
                <c:pt idx="47">
                  <c:v>32.595588235294144</c:v>
                </c:pt>
                <c:pt idx="48">
                  <c:v>29.598915989159877</c:v>
                </c:pt>
                <c:pt idx="49">
                  <c:v>26.190547343038247</c:v>
                </c:pt>
                <c:pt idx="50">
                  <c:v>29.807738116012843</c:v>
                </c:pt>
                <c:pt idx="51">
                  <c:v>29.765907544870785</c:v>
                </c:pt>
                <c:pt idx="52">
                  <c:v>27.350644888827532</c:v>
                </c:pt>
                <c:pt idx="53">
                  <c:v>26.987065035975263</c:v>
                </c:pt>
                <c:pt idx="54">
                  <c:v>31.712154053644909</c:v>
                </c:pt>
                <c:pt idx="55">
                  <c:v>28.689398214681162</c:v>
                </c:pt>
                <c:pt idx="56">
                  <c:v>30.949902919225096</c:v>
                </c:pt>
                <c:pt idx="57">
                  <c:v>30.175374380671386</c:v>
                </c:pt>
                <c:pt idx="58">
                  <c:v>32.17968407009397</c:v>
                </c:pt>
                <c:pt idx="59">
                  <c:v>30.391713453331221</c:v>
                </c:pt>
                <c:pt idx="60">
                  <c:v>29.754630356302002</c:v>
                </c:pt>
                <c:pt idx="61">
                  <c:v>28.512972579424201</c:v>
                </c:pt>
                <c:pt idx="62">
                  <c:v>27.366172223358006</c:v>
                </c:pt>
                <c:pt idx="63">
                  <c:v>23.177931924368878</c:v>
                </c:pt>
                <c:pt idx="64">
                  <c:v>28.425098968090055</c:v>
                </c:pt>
                <c:pt idx="65">
                  <c:v>27.683196143398462</c:v>
                </c:pt>
                <c:pt idx="66">
                  <c:v>28.354531936096677</c:v>
                </c:pt>
                <c:pt idx="67">
                  <c:v>25.225048986573526</c:v>
                </c:pt>
                <c:pt idx="68">
                  <c:v>27.850567566945287</c:v>
                </c:pt>
                <c:pt idx="69">
                  <c:v>31.479586094281458</c:v>
                </c:pt>
                <c:pt idx="70">
                  <c:v>28.455038241950433</c:v>
                </c:pt>
                <c:pt idx="71">
                  <c:v>30.538254782990109</c:v>
                </c:pt>
                <c:pt idx="72">
                  <c:v>30.242997123215531</c:v>
                </c:pt>
                <c:pt idx="73">
                  <c:v>28.911945858287453</c:v>
                </c:pt>
                <c:pt idx="74">
                  <c:v>25.109987800204905</c:v>
                </c:pt>
                <c:pt idx="75">
                  <c:v>26.934495417760871</c:v>
                </c:pt>
                <c:pt idx="76">
                  <c:v>27.677934260539416</c:v>
                </c:pt>
                <c:pt idx="77">
                  <c:v>27.192222253465701</c:v>
                </c:pt>
                <c:pt idx="78">
                  <c:v>29.537654756485381</c:v>
                </c:pt>
                <c:pt idx="79">
                  <c:v>29.939104587669846</c:v>
                </c:pt>
                <c:pt idx="80">
                  <c:v>26.661376131861658</c:v>
                </c:pt>
                <c:pt idx="81">
                  <c:v>28.685904240840571</c:v>
                </c:pt>
                <c:pt idx="82">
                  <c:v>32.868877670556159</c:v>
                </c:pt>
                <c:pt idx="83">
                  <c:v>26.575050709939148</c:v>
                </c:pt>
                <c:pt idx="84">
                  <c:v>27.070857225791272</c:v>
                </c:pt>
                <c:pt idx="85">
                  <c:v>23.53867047304783</c:v>
                </c:pt>
                <c:pt idx="86">
                  <c:v>25.840528174699713</c:v>
                </c:pt>
                <c:pt idx="87">
                  <c:v>30.373494429388757</c:v>
                </c:pt>
                <c:pt idx="88">
                  <c:v>26.238921445544477</c:v>
                </c:pt>
                <c:pt idx="89">
                  <c:v>30.074901372846583</c:v>
                </c:pt>
                <c:pt idx="90">
                  <c:v>31.139643716969758</c:v>
                </c:pt>
                <c:pt idx="91">
                  <c:v>28.890259650411437</c:v>
                </c:pt>
                <c:pt idx="92">
                  <c:v>26.561041669210439</c:v>
                </c:pt>
                <c:pt idx="93">
                  <c:v>33.517177741775342</c:v>
                </c:pt>
                <c:pt idx="94">
                  <c:v>30.579604451253246</c:v>
                </c:pt>
                <c:pt idx="95">
                  <c:v>28.933777196062465</c:v>
                </c:pt>
                <c:pt idx="96">
                  <c:v>30.774839929705763</c:v>
                </c:pt>
                <c:pt idx="97">
                  <c:v>27.157372953251581</c:v>
                </c:pt>
                <c:pt idx="98">
                  <c:v>28.686932680112406</c:v>
                </c:pt>
                <c:pt idx="99">
                  <c:v>30.881318630695944</c:v>
                </c:pt>
                <c:pt idx="100">
                  <c:v>26.043195553658023</c:v>
                </c:pt>
                <c:pt idx="101">
                  <c:v>21.691037432467198</c:v>
                </c:pt>
                <c:pt idx="103">
                  <c:v>29.265858864057392</c:v>
                </c:pt>
                <c:pt idx="104">
                  <c:v>26.84050457642104</c:v>
                </c:pt>
                <c:pt idx="105">
                  <c:v>29.038575282764356</c:v>
                </c:pt>
                <c:pt idx="106">
                  <c:v>24.423289473684221</c:v>
                </c:pt>
                <c:pt idx="107">
                  <c:v>30.700272501184543</c:v>
                </c:pt>
                <c:pt idx="108">
                  <c:v>30.495339726775867</c:v>
                </c:pt>
                <c:pt idx="109">
                  <c:v>29.474218116653162</c:v>
                </c:pt>
                <c:pt idx="110">
                  <c:v>26.25578477713124</c:v>
                </c:pt>
                <c:pt idx="111">
                  <c:v>30.566865255418946</c:v>
                </c:pt>
                <c:pt idx="112">
                  <c:v>27.877402907263075</c:v>
                </c:pt>
                <c:pt idx="113">
                  <c:v>30.926754078471745</c:v>
                </c:pt>
                <c:pt idx="114">
                  <c:v>29.219272369714872</c:v>
                </c:pt>
                <c:pt idx="115">
                  <c:v>26.876503579455601</c:v>
                </c:pt>
                <c:pt idx="116">
                  <c:v>27.261889015751535</c:v>
                </c:pt>
                <c:pt idx="117">
                  <c:v>26.81681866105788</c:v>
                </c:pt>
                <c:pt idx="118">
                  <c:v>31.849973197534197</c:v>
                </c:pt>
                <c:pt idx="119">
                  <c:v>26.295132610006036</c:v>
                </c:pt>
                <c:pt idx="120">
                  <c:v>30.435310435796282</c:v>
                </c:pt>
                <c:pt idx="121">
                  <c:v>30.331724915514172</c:v>
                </c:pt>
                <c:pt idx="122">
                  <c:v>27.576148247028797</c:v>
                </c:pt>
                <c:pt idx="123">
                  <c:v>28.251815506745288</c:v>
                </c:pt>
                <c:pt idx="124">
                  <c:v>33.395605333512876</c:v>
                </c:pt>
                <c:pt idx="125">
                  <c:v>29.663388412374644</c:v>
                </c:pt>
                <c:pt idx="126">
                  <c:v>29.904018810428994</c:v>
                </c:pt>
                <c:pt idx="128">
                  <c:v>30.160833025092288</c:v>
                </c:pt>
                <c:pt idx="129">
                  <c:v>26.93992280007069</c:v>
                </c:pt>
                <c:pt idx="130">
                  <c:v>29.559604929053393</c:v>
                </c:pt>
                <c:pt idx="131">
                  <c:v>26.971469368075702</c:v>
                </c:pt>
                <c:pt idx="132">
                  <c:v>26.56475563893629</c:v>
                </c:pt>
                <c:pt idx="133">
                  <c:v>25.896951586429594</c:v>
                </c:pt>
                <c:pt idx="134">
                  <c:v>27.448984433317861</c:v>
                </c:pt>
                <c:pt idx="135">
                  <c:v>27.540795610666549</c:v>
                </c:pt>
                <c:pt idx="136">
                  <c:v>34.356972916072053</c:v>
                </c:pt>
                <c:pt idx="137">
                  <c:v>33.129221720165873</c:v>
                </c:pt>
                <c:pt idx="138">
                  <c:v>27.704915363692592</c:v>
                </c:pt>
                <c:pt idx="139">
                  <c:v>32.40030911013055</c:v>
                </c:pt>
                <c:pt idx="140">
                  <c:v>31.682930621504823</c:v>
                </c:pt>
                <c:pt idx="141">
                  <c:v>32.502873801119435</c:v>
                </c:pt>
                <c:pt idx="142">
                  <c:v>31.666888297872333</c:v>
                </c:pt>
                <c:pt idx="143">
                  <c:v>38.074113625769897</c:v>
                </c:pt>
                <c:pt idx="144">
                  <c:v>27.633487551591003</c:v>
                </c:pt>
                <c:pt idx="145">
                  <c:v>30.790442371071805</c:v>
                </c:pt>
                <c:pt idx="146">
                  <c:v>26.994522916293832</c:v>
                </c:pt>
                <c:pt idx="147">
                  <c:v>25.63803129456366</c:v>
                </c:pt>
                <c:pt idx="148">
                  <c:v>33.707236147367198</c:v>
                </c:pt>
                <c:pt idx="149">
                  <c:v>33.072839400101188</c:v>
                </c:pt>
                <c:pt idx="150">
                  <c:v>30.180465360086203</c:v>
                </c:pt>
                <c:pt idx="151">
                  <c:v>30.812755618875315</c:v>
                </c:pt>
                <c:pt idx="152">
                  <c:v>22.311096335697414</c:v>
                </c:pt>
              </c:numCache>
            </c:numRef>
          </c:xVal>
          <c:yVal>
            <c:numRef>
              <c:f>Selecciones!$BP$9:$BP$163</c:f>
              <c:numCache>
                <c:formatCode>0.00</c:formatCode>
                <c:ptCount val="155"/>
                <c:pt idx="0">
                  <c:v>32.921342098109122</c:v>
                </c:pt>
                <c:pt idx="1">
                  <c:v>29.935920439209923</c:v>
                </c:pt>
                <c:pt idx="3">
                  <c:v>29.811529830108711</c:v>
                </c:pt>
                <c:pt idx="4">
                  <c:v>30.271159993502053</c:v>
                </c:pt>
                <c:pt idx="5">
                  <c:v>33.194580948364347</c:v>
                </c:pt>
                <c:pt idx="6">
                  <c:v>30.456630533686749</c:v>
                </c:pt>
                <c:pt idx="7">
                  <c:v>30.495139967462137</c:v>
                </c:pt>
                <c:pt idx="8">
                  <c:v>33.72568194375134</c:v>
                </c:pt>
                <c:pt idx="9">
                  <c:v>30.79333362882889</c:v>
                </c:pt>
                <c:pt idx="10">
                  <c:v>31.640983235184265</c:v>
                </c:pt>
                <c:pt idx="11">
                  <c:v>31.081025213460464</c:v>
                </c:pt>
                <c:pt idx="12">
                  <c:v>30.829856691902847</c:v>
                </c:pt>
                <c:pt idx="13">
                  <c:v>31.233405063348201</c:v>
                </c:pt>
                <c:pt idx="14">
                  <c:v>31.933808491492144</c:v>
                </c:pt>
                <c:pt idx="15">
                  <c:v>23.522813688212921</c:v>
                </c:pt>
                <c:pt idx="16">
                  <c:v>33.620151090739355</c:v>
                </c:pt>
                <c:pt idx="17">
                  <c:v>31.538718981648145</c:v>
                </c:pt>
                <c:pt idx="20">
                  <c:v>30.704429658219283</c:v>
                </c:pt>
                <c:pt idx="21">
                  <c:v>31.594225885785093</c:v>
                </c:pt>
                <c:pt idx="22">
                  <c:v>33.287954875883912</c:v>
                </c:pt>
                <c:pt idx="23">
                  <c:v>35.664120264346025</c:v>
                </c:pt>
                <c:pt idx="24">
                  <c:v>29.08646188850966</c:v>
                </c:pt>
                <c:pt idx="25">
                  <c:v>31.083458981752543</c:v>
                </c:pt>
                <c:pt idx="26">
                  <c:v>30.353758466452518</c:v>
                </c:pt>
                <c:pt idx="28">
                  <c:v>31.532853011310252</c:v>
                </c:pt>
                <c:pt idx="29">
                  <c:v>31.384501353867961</c:v>
                </c:pt>
                <c:pt idx="30">
                  <c:v>31.287888089071288</c:v>
                </c:pt>
                <c:pt idx="32">
                  <c:v>27.035586800432412</c:v>
                </c:pt>
                <c:pt idx="33">
                  <c:v>29.750212405419049</c:v>
                </c:pt>
                <c:pt idx="34">
                  <c:v>29.988867385143351</c:v>
                </c:pt>
                <c:pt idx="35">
                  <c:v>32.42854321194207</c:v>
                </c:pt>
                <c:pt idx="36">
                  <c:v>30.326821851041075</c:v>
                </c:pt>
                <c:pt idx="37">
                  <c:v>26.226737005487024</c:v>
                </c:pt>
                <c:pt idx="38">
                  <c:v>28.091081186184894</c:v>
                </c:pt>
                <c:pt idx="40">
                  <c:v>30.014048936216739</c:v>
                </c:pt>
                <c:pt idx="41">
                  <c:v>30.144921610405632</c:v>
                </c:pt>
                <c:pt idx="42">
                  <c:v>29.368520415907724</c:v>
                </c:pt>
                <c:pt idx="43">
                  <c:v>30.070099689769989</c:v>
                </c:pt>
                <c:pt idx="44">
                  <c:v>31.764534982040558</c:v>
                </c:pt>
                <c:pt idx="45">
                  <c:v>31.112510088878125</c:v>
                </c:pt>
                <c:pt idx="46">
                  <c:v>29.975498671190834</c:v>
                </c:pt>
                <c:pt idx="47">
                  <c:v>27.758713136729256</c:v>
                </c:pt>
                <c:pt idx="48">
                  <c:v>32.67478941564309</c:v>
                </c:pt>
                <c:pt idx="49">
                  <c:v>29.234588399957218</c:v>
                </c:pt>
                <c:pt idx="50">
                  <c:v>32.850995064451723</c:v>
                </c:pt>
                <c:pt idx="51">
                  <c:v>33.298750444006458</c:v>
                </c:pt>
                <c:pt idx="52">
                  <c:v>33.154814626165106</c:v>
                </c:pt>
                <c:pt idx="53">
                  <c:v>31.602394870598772</c:v>
                </c:pt>
                <c:pt idx="54">
                  <c:v>32.244687352333699</c:v>
                </c:pt>
                <c:pt idx="55">
                  <c:v>30.689826769284778</c:v>
                </c:pt>
                <c:pt idx="56">
                  <c:v>31.887135850138179</c:v>
                </c:pt>
                <c:pt idx="57">
                  <c:v>29.185356369905733</c:v>
                </c:pt>
                <c:pt idx="58">
                  <c:v>32.614163872032037</c:v>
                </c:pt>
                <c:pt idx="59">
                  <c:v>34.031041939427041</c:v>
                </c:pt>
                <c:pt idx="60">
                  <c:v>30.854855746474215</c:v>
                </c:pt>
                <c:pt idx="61">
                  <c:v>31.093601473384027</c:v>
                </c:pt>
                <c:pt idx="62">
                  <c:v>30.481840193704613</c:v>
                </c:pt>
                <c:pt idx="63">
                  <c:v>26.184686232168588</c:v>
                </c:pt>
                <c:pt idx="64">
                  <c:v>27.210548339614576</c:v>
                </c:pt>
                <c:pt idx="65">
                  <c:v>29.809995100572863</c:v>
                </c:pt>
                <c:pt idx="66">
                  <c:v>27.187057595842788</c:v>
                </c:pt>
                <c:pt idx="67">
                  <c:v>24.706981339760603</c:v>
                </c:pt>
                <c:pt idx="68">
                  <c:v>27.607142857142861</c:v>
                </c:pt>
                <c:pt idx="69">
                  <c:v>31.676335444056221</c:v>
                </c:pt>
                <c:pt idx="70">
                  <c:v>25.058050568044408</c:v>
                </c:pt>
                <c:pt idx="71">
                  <c:v>29.189567430025477</c:v>
                </c:pt>
                <c:pt idx="73">
                  <c:v>27.436860681604188</c:v>
                </c:pt>
                <c:pt idx="74">
                  <c:v>29.242547211520247</c:v>
                </c:pt>
                <c:pt idx="76">
                  <c:v>31.676408168662149</c:v>
                </c:pt>
                <c:pt idx="77">
                  <c:v>28.197021851580345</c:v>
                </c:pt>
                <c:pt idx="78">
                  <c:v>29.822582183976024</c:v>
                </c:pt>
                <c:pt idx="79">
                  <c:v>32.415372033141139</c:v>
                </c:pt>
                <c:pt idx="80">
                  <c:v>32.875137947144012</c:v>
                </c:pt>
                <c:pt idx="81">
                  <c:v>29.366883097558343</c:v>
                </c:pt>
                <c:pt idx="82">
                  <c:v>26.749763633613213</c:v>
                </c:pt>
                <c:pt idx="83">
                  <c:v>24.19422572178479</c:v>
                </c:pt>
                <c:pt idx="84">
                  <c:v>29.955759349246492</c:v>
                </c:pt>
                <c:pt idx="85">
                  <c:v>28.747802957407274</c:v>
                </c:pt>
                <c:pt idx="86">
                  <c:v>30.91057555531242</c:v>
                </c:pt>
                <c:pt idx="88">
                  <c:v>31.390890695854011</c:v>
                </c:pt>
                <c:pt idx="89">
                  <c:v>32.03431143797242</c:v>
                </c:pt>
                <c:pt idx="90">
                  <c:v>29.920413750492699</c:v>
                </c:pt>
                <c:pt idx="91">
                  <c:v>28.978947079490567</c:v>
                </c:pt>
                <c:pt idx="92">
                  <c:v>27.930211948574836</c:v>
                </c:pt>
                <c:pt idx="93">
                  <c:v>28.629747772996353</c:v>
                </c:pt>
                <c:pt idx="94">
                  <c:v>29.099559731715829</c:v>
                </c:pt>
                <c:pt idx="95">
                  <c:v>26.110446952680277</c:v>
                </c:pt>
                <c:pt idx="96">
                  <c:v>32.377624678922771</c:v>
                </c:pt>
                <c:pt idx="97">
                  <c:v>30.417923648279114</c:v>
                </c:pt>
                <c:pt idx="98">
                  <c:v>30.590870274197044</c:v>
                </c:pt>
                <c:pt idx="99">
                  <c:v>31.910324655791769</c:v>
                </c:pt>
                <c:pt idx="100">
                  <c:v>29.569265106044085</c:v>
                </c:pt>
                <c:pt idx="101">
                  <c:v>32.853439613479466</c:v>
                </c:pt>
                <c:pt idx="102">
                  <c:v>31.969687602190987</c:v>
                </c:pt>
                <c:pt idx="103">
                  <c:v>36.32128401108811</c:v>
                </c:pt>
                <c:pt idx="104">
                  <c:v>33.054477857944207</c:v>
                </c:pt>
                <c:pt idx="105">
                  <c:v>27.467170240632967</c:v>
                </c:pt>
                <c:pt idx="106">
                  <c:v>34.117253509447536</c:v>
                </c:pt>
                <c:pt idx="107">
                  <c:v>33.433226780033166</c:v>
                </c:pt>
                <c:pt idx="108">
                  <c:v>32.094838522745746</c:v>
                </c:pt>
                <c:pt idx="109">
                  <c:v>33.037752259986689</c:v>
                </c:pt>
                <c:pt idx="110">
                  <c:v>30.481427133874462</c:v>
                </c:pt>
                <c:pt idx="111">
                  <c:v>34.329744969852698</c:v>
                </c:pt>
                <c:pt idx="112">
                  <c:v>32.370753603416006</c:v>
                </c:pt>
                <c:pt idx="113">
                  <c:v>31.216325845921588</c:v>
                </c:pt>
                <c:pt idx="114">
                  <c:v>27.542729435263794</c:v>
                </c:pt>
                <c:pt idx="115">
                  <c:v>34.839860199185068</c:v>
                </c:pt>
                <c:pt idx="116">
                  <c:v>27.79227886502008</c:v>
                </c:pt>
                <c:pt idx="117">
                  <c:v>26.626264764080702</c:v>
                </c:pt>
                <c:pt idx="118">
                  <c:v>29.730072026175378</c:v>
                </c:pt>
                <c:pt idx="119">
                  <c:v>29.269293921333727</c:v>
                </c:pt>
                <c:pt idx="120">
                  <c:v>30.284081033045666</c:v>
                </c:pt>
                <c:pt idx="121">
                  <c:v>26.669386762128696</c:v>
                </c:pt>
                <c:pt idx="122">
                  <c:v>32.092077893688341</c:v>
                </c:pt>
                <c:pt idx="123">
                  <c:v>27.534127320013397</c:v>
                </c:pt>
                <c:pt idx="124">
                  <c:v>32.214850192413437</c:v>
                </c:pt>
                <c:pt idx="125">
                  <c:v>31.575711471333008</c:v>
                </c:pt>
                <c:pt idx="126">
                  <c:v>28.32419225366246</c:v>
                </c:pt>
                <c:pt idx="128">
                  <c:v>33.917247554098026</c:v>
                </c:pt>
                <c:pt idx="129">
                  <c:v>30.870475021970876</c:v>
                </c:pt>
                <c:pt idx="130">
                  <c:v>32.777651998990365</c:v>
                </c:pt>
                <c:pt idx="131">
                  <c:v>29.602480689367496</c:v>
                </c:pt>
                <c:pt idx="132">
                  <c:v>28.527741215135279</c:v>
                </c:pt>
                <c:pt idx="133">
                  <c:v>26.109229577772339</c:v>
                </c:pt>
                <c:pt idx="134">
                  <c:v>27.798513588651218</c:v>
                </c:pt>
                <c:pt idx="135">
                  <c:v>29.867380292879247</c:v>
                </c:pt>
                <c:pt idx="136">
                  <c:v>33.724043702788904</c:v>
                </c:pt>
                <c:pt idx="137">
                  <c:v>33.632750548881603</c:v>
                </c:pt>
                <c:pt idx="138">
                  <c:v>32.581860030099051</c:v>
                </c:pt>
                <c:pt idx="139">
                  <c:v>35.823372738985341</c:v>
                </c:pt>
                <c:pt idx="140">
                  <c:v>35.426271894762081</c:v>
                </c:pt>
                <c:pt idx="141">
                  <c:v>34.073614418472516</c:v>
                </c:pt>
                <c:pt idx="142">
                  <c:v>33.200206546493405</c:v>
                </c:pt>
                <c:pt idx="143">
                  <c:v>33.110619469026545</c:v>
                </c:pt>
                <c:pt idx="144">
                  <c:v>31.366596841861394</c:v>
                </c:pt>
                <c:pt idx="145">
                  <c:v>32.334103812964869</c:v>
                </c:pt>
                <c:pt idx="146">
                  <c:v>31.800209161531811</c:v>
                </c:pt>
                <c:pt idx="147">
                  <c:v>32.080306177963621</c:v>
                </c:pt>
                <c:pt idx="148">
                  <c:v>27.723195197533101</c:v>
                </c:pt>
                <c:pt idx="149">
                  <c:v>27.019485595971915</c:v>
                </c:pt>
                <c:pt idx="150">
                  <c:v>33.307495868179743</c:v>
                </c:pt>
                <c:pt idx="151">
                  <c:v>28.114291452288526</c:v>
                </c:pt>
                <c:pt idx="152">
                  <c:v>22.467532467532465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D44B-43B8-81B4-FFB8D37777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12845952"/>
        <c:axId val="512844968"/>
      </c:scatterChart>
      <c:valAx>
        <c:axId val="512845952"/>
        <c:scaling>
          <c:orientation val="minMax"/>
          <c:min val="18"/>
        </c:scaling>
        <c:delete val="0"/>
        <c:axPos val="b"/>
        <c:numFmt formatCode="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2844968"/>
        <c:crosses val="autoZero"/>
        <c:crossBetween val="midCat"/>
      </c:valAx>
      <c:valAx>
        <c:axId val="512844968"/>
        <c:scaling>
          <c:orientation val="minMax"/>
          <c:min val="18"/>
        </c:scaling>
        <c:delete val="0"/>
        <c:axPos val="l"/>
        <c:numFmt formatCode="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2845952"/>
        <c:crosses val="autoZero"/>
        <c:crossBetween val="midCat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A20DC7-0799-49CD-9CD3-DF746E8DAF4D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70B1F4-C9F3-4387-BEE3-5D99030D8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9218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BE3E1-8171-4857-91D1-6F6CB8AB3F13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25FEF-9A3C-44B0-B4C8-EB9FE1AEC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6853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BE3E1-8171-4857-91D1-6F6CB8AB3F13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25FEF-9A3C-44B0-B4C8-EB9FE1AEC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906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BE3E1-8171-4857-91D1-6F6CB8AB3F13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25FEF-9A3C-44B0-B4C8-EB9FE1AEC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447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BE3E1-8171-4857-91D1-6F6CB8AB3F13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25FEF-9A3C-44B0-B4C8-EB9FE1AEC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677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BE3E1-8171-4857-91D1-6F6CB8AB3F13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25FEF-9A3C-44B0-B4C8-EB9FE1AEC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244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BE3E1-8171-4857-91D1-6F6CB8AB3F13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25FEF-9A3C-44B0-B4C8-EB9FE1AEC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126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BE3E1-8171-4857-91D1-6F6CB8AB3F13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25FEF-9A3C-44B0-B4C8-EB9FE1AEC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179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BE3E1-8171-4857-91D1-6F6CB8AB3F13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25FEF-9A3C-44B0-B4C8-EB9FE1AEC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215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BE3E1-8171-4857-91D1-6F6CB8AB3F13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25FEF-9A3C-44B0-B4C8-EB9FE1AEC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121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BE3E1-8171-4857-91D1-6F6CB8AB3F13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25FEF-9A3C-44B0-B4C8-EB9FE1AEC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677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BE3E1-8171-4857-91D1-6F6CB8AB3F13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25FEF-9A3C-44B0-B4C8-EB9FE1AEC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3460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B6DE53A1-8429-4B74-B1AD-9ED73D965508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5C9F77F2-48DA-4F33-84D8-871BEF79C9F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050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ABE3E1-8171-4857-91D1-6F6CB8AB3F13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025FEF-9A3C-44B0-B4C8-EB9FE1AEC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830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g"/><Relationship Id="rId4" Type="http://schemas.openxmlformats.org/officeDocument/2006/relationships/image" Target="../media/image3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4E980C38-4ACB-45D1-9467-F92B50B8FF50}"/>
              </a:ext>
            </a:extLst>
          </p:cNvPr>
          <p:cNvGrpSpPr/>
          <p:nvPr/>
        </p:nvGrpSpPr>
        <p:grpSpPr>
          <a:xfrm>
            <a:off x="-11244" y="0"/>
            <a:ext cx="9155244" cy="6858000"/>
            <a:chOff x="-11244" y="0"/>
            <a:chExt cx="9155244" cy="6858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C8A41C7C-649D-46E8-8A1D-0B18175C70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6" name="4 Imagen">
              <a:extLst>
                <a:ext uri="{FF2B5EF4-FFF2-40B4-BE49-F238E27FC236}">
                  <a16:creationId xmlns:a16="http://schemas.microsoft.com/office/drawing/2014/main" id="{DDC1AB62-946B-4B9F-A6E5-ED4CC0D0AB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453" b="73814"/>
            <a:stretch/>
          </p:blipFill>
          <p:spPr>
            <a:xfrm>
              <a:off x="24984" y="6075752"/>
              <a:ext cx="1486619" cy="777251"/>
            </a:xfrm>
            <a:prstGeom prst="rect">
              <a:avLst/>
            </a:prstGeom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D5D295A3-9328-4F52-8A7C-0D75DC1E250F}"/>
                </a:ext>
              </a:extLst>
            </p:cNvPr>
            <p:cNvSpPr/>
            <p:nvPr/>
          </p:nvSpPr>
          <p:spPr>
            <a:xfrm>
              <a:off x="-11244" y="2498"/>
              <a:ext cx="9155243" cy="6836764"/>
            </a:xfrm>
            <a:prstGeom prst="rect">
              <a:avLst/>
            </a:prstGeom>
            <a:solidFill>
              <a:schemeClr val="bg1">
                <a:alpha val="3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TextBox 8">
            <a:extLst>
              <a:ext uri="{FF2B5EF4-FFF2-40B4-BE49-F238E27FC236}">
                <a16:creationId xmlns:a16="http://schemas.microsoft.com/office/drawing/2014/main" id="{4A432730-B92C-460A-B76A-2AE7C77467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99870" y="18738"/>
            <a:ext cx="9372601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sz="3200" b="1" dirty="0">
                <a:solidFill>
                  <a:srgbClr val="FFFF00"/>
                </a:solidFill>
                <a:latin typeface="Comic Sans MS" panose="030F0702030302020204" pitchFamily="66" charset="0"/>
              </a:rPr>
              <a:t>Inventory, distribution &amp; management of disease resistance germplasm from CIAT: CMD and other cassava diseases</a:t>
            </a:r>
          </a:p>
          <a:p>
            <a:r>
              <a:rPr lang="en-US" sz="800" dirty="0"/>
              <a:t>	</a:t>
            </a:r>
          </a:p>
          <a:p>
            <a:pPr algn="ctr" eaLnBrk="1" hangingPunct="1"/>
            <a:r>
              <a:rPr lang="en-AU" altLang="es-CO" sz="2400" b="1" dirty="0" err="1">
                <a:solidFill>
                  <a:srgbClr val="FFFF00"/>
                </a:solidFill>
                <a:latin typeface="Comic Sans MS" panose="030F0702030302020204" pitchFamily="66" charset="0"/>
              </a:rPr>
              <a:t>Hernán</a:t>
            </a:r>
            <a:r>
              <a:rPr lang="en-AU" altLang="es-CO" sz="2400" b="1" dirty="0">
                <a:solidFill>
                  <a:srgbClr val="FFFF00"/>
                </a:solidFill>
                <a:latin typeface="Comic Sans MS" panose="030F0702030302020204" pitchFamily="66" charset="0"/>
              </a:rPr>
              <a:t> Ceballos</a:t>
            </a:r>
            <a:endParaRPr lang="en-US" altLang="es-CO" sz="2400" b="1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E907D79-8714-41CF-8188-F701B001E299}"/>
              </a:ext>
            </a:extLst>
          </p:cNvPr>
          <p:cNvGrpSpPr/>
          <p:nvPr/>
        </p:nvGrpSpPr>
        <p:grpSpPr>
          <a:xfrm>
            <a:off x="602103" y="2362200"/>
            <a:ext cx="7928547" cy="3925295"/>
            <a:chOff x="1312822" y="2677866"/>
            <a:chExt cx="7928547" cy="3925295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AC128D1-0B96-43CC-ABE7-512C247F2C52}"/>
                </a:ext>
              </a:extLst>
            </p:cNvPr>
            <p:cNvSpPr txBox="1"/>
            <p:nvPr/>
          </p:nvSpPr>
          <p:spPr>
            <a:xfrm>
              <a:off x="1341553" y="2694399"/>
              <a:ext cx="7899816" cy="39087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tabLst>
                  <a:tab pos="8634413" algn="l"/>
                </a:tabLst>
              </a:pPr>
              <a:r>
                <a:rPr lang="en-US" sz="2800" b="1" dirty="0">
                  <a:solidFill>
                    <a:srgbClr val="01E9F5"/>
                  </a:solidFill>
                  <a:latin typeface="Comic Sans MS" panose="030F0702030302020204" pitchFamily="66" charset="0"/>
                </a:rPr>
                <a:t>Introduction: the honeymoon is over  </a:t>
              </a:r>
            </a:p>
            <a:p>
              <a:pPr>
                <a:tabLst>
                  <a:tab pos="8634413" algn="l"/>
                </a:tabLst>
              </a:pPr>
              <a:endParaRPr lang="en-US" sz="1200" b="1" dirty="0">
                <a:solidFill>
                  <a:srgbClr val="01E9F5"/>
                </a:solidFill>
                <a:latin typeface="Comic Sans MS" panose="030F0702030302020204" pitchFamily="66" charset="0"/>
              </a:endParaRPr>
            </a:p>
            <a:p>
              <a:pPr>
                <a:tabLst>
                  <a:tab pos="8634413" algn="l"/>
                </a:tabLst>
              </a:pPr>
              <a:r>
                <a:rPr lang="en-US" sz="2800" b="1" dirty="0">
                  <a:solidFill>
                    <a:srgbClr val="01E9F5"/>
                  </a:solidFill>
                  <a:latin typeface="Comic Sans MS" panose="030F0702030302020204" pitchFamily="66" charset="0"/>
                </a:rPr>
                <a:t>Management options</a:t>
              </a:r>
            </a:p>
            <a:p>
              <a:pPr>
                <a:tabLst>
                  <a:tab pos="8634413" algn="l"/>
                </a:tabLst>
              </a:pPr>
              <a:endParaRPr lang="en-US" sz="1200" b="1" dirty="0">
                <a:solidFill>
                  <a:srgbClr val="01E9F5"/>
                </a:solidFill>
                <a:latin typeface="Comic Sans MS" panose="030F0702030302020204" pitchFamily="66" charset="0"/>
              </a:endParaRPr>
            </a:p>
            <a:p>
              <a:pPr>
                <a:tabLst>
                  <a:tab pos="8634413" algn="l"/>
                </a:tabLst>
              </a:pPr>
              <a:r>
                <a:rPr lang="en-US" sz="2800" b="1" dirty="0">
                  <a:solidFill>
                    <a:srgbClr val="01E9F5"/>
                  </a:solidFill>
                  <a:latin typeface="Comic Sans MS" panose="030F0702030302020204" pitchFamily="66" charset="0"/>
                </a:rPr>
                <a:t>Deployment of resistant varieties</a:t>
              </a:r>
            </a:p>
            <a:p>
              <a:pPr>
                <a:tabLst>
                  <a:tab pos="8634413" algn="l"/>
                </a:tabLst>
              </a:pPr>
              <a:endParaRPr lang="en-US" sz="1200" b="1" dirty="0">
                <a:solidFill>
                  <a:srgbClr val="01E9F5"/>
                </a:solidFill>
                <a:latin typeface="Comic Sans MS" panose="030F0702030302020204" pitchFamily="66" charset="0"/>
              </a:endParaRPr>
            </a:p>
            <a:p>
              <a:pPr>
                <a:tabLst>
                  <a:tab pos="8634413" algn="l"/>
                </a:tabLst>
              </a:pPr>
              <a:r>
                <a:rPr lang="en-US" sz="2800" b="1" dirty="0">
                  <a:solidFill>
                    <a:srgbClr val="01E9F5"/>
                  </a:solidFill>
                  <a:latin typeface="Comic Sans MS" panose="030F0702030302020204" pitchFamily="66" charset="0"/>
                </a:rPr>
                <a:t>  </a:t>
              </a:r>
              <a:r>
                <a:rPr lang="en-US" sz="2800" b="1" dirty="0">
                  <a:solidFill>
                    <a:srgbClr val="01E9F5"/>
                  </a:solidFill>
                  <a:latin typeface="Comic Sans MS" panose="030F0702030302020204" pitchFamily="66" charset="0"/>
                  <a:sym typeface="Wingdings" panose="05000000000000000000" pitchFamily="2" charset="2"/>
                </a:rPr>
                <a:t> </a:t>
              </a:r>
              <a:r>
                <a:rPr lang="en-US" sz="2800" b="1" dirty="0">
                  <a:solidFill>
                    <a:srgbClr val="01E9F5"/>
                  </a:solidFill>
                  <a:latin typeface="Comic Sans MS" panose="030F0702030302020204" pitchFamily="66" charset="0"/>
                </a:rPr>
                <a:t>Introduced germplasm</a:t>
              </a:r>
            </a:p>
            <a:p>
              <a:pPr>
                <a:tabLst>
                  <a:tab pos="8634413" algn="l"/>
                </a:tabLst>
              </a:pPr>
              <a:endParaRPr lang="en-US" sz="1200" b="1" dirty="0">
                <a:solidFill>
                  <a:srgbClr val="01E9F5"/>
                </a:solidFill>
                <a:latin typeface="Comic Sans MS" panose="030F0702030302020204" pitchFamily="66" charset="0"/>
              </a:endParaRPr>
            </a:p>
            <a:p>
              <a:pPr>
                <a:tabLst>
                  <a:tab pos="8634413" algn="l"/>
                </a:tabLst>
              </a:pPr>
              <a:r>
                <a:rPr lang="en-US" sz="2800" b="1" dirty="0">
                  <a:solidFill>
                    <a:srgbClr val="01E9F5"/>
                  </a:solidFill>
                  <a:latin typeface="Comic Sans MS" panose="030F0702030302020204" pitchFamily="66" charset="0"/>
                </a:rPr>
                <a:t>  </a:t>
              </a:r>
              <a:r>
                <a:rPr lang="en-US" sz="2800" b="1" dirty="0">
                  <a:solidFill>
                    <a:srgbClr val="01E9F5"/>
                  </a:solidFill>
                  <a:latin typeface="Comic Sans MS" panose="030F0702030302020204" pitchFamily="66" charset="0"/>
                  <a:sym typeface="Wingdings" panose="05000000000000000000" pitchFamily="2" charset="2"/>
                </a:rPr>
                <a:t> </a:t>
              </a:r>
              <a:r>
                <a:rPr lang="en-US" sz="2800" b="1" dirty="0">
                  <a:solidFill>
                    <a:srgbClr val="01E9F5"/>
                  </a:solidFill>
                  <a:latin typeface="Comic Sans MS" panose="030F0702030302020204" pitchFamily="66" charset="0"/>
                </a:rPr>
                <a:t>Development of CMD resistant clones</a:t>
              </a:r>
            </a:p>
            <a:p>
              <a:pPr>
                <a:tabLst>
                  <a:tab pos="8634413" algn="l"/>
                </a:tabLst>
              </a:pPr>
              <a:endParaRPr lang="en-US" sz="3600" b="1" dirty="0">
                <a:solidFill>
                  <a:srgbClr val="01E9F5"/>
                </a:solidFill>
                <a:latin typeface="Comic Sans MS" panose="030F0702030302020204" pitchFamily="66" charset="0"/>
              </a:endParaRPr>
            </a:p>
            <a:p>
              <a:pPr>
                <a:tabLst>
                  <a:tab pos="8634413" algn="l"/>
                </a:tabLst>
              </a:pPr>
              <a:endParaRPr lang="en-US" sz="1600" b="1" dirty="0">
                <a:solidFill>
                  <a:srgbClr val="01E9F5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582F953-C83F-4AE1-AB1C-52E5637924F3}"/>
                </a:ext>
              </a:extLst>
            </p:cNvPr>
            <p:cNvSpPr txBox="1"/>
            <p:nvPr/>
          </p:nvSpPr>
          <p:spPr>
            <a:xfrm>
              <a:off x="1312822" y="2677866"/>
              <a:ext cx="7899816" cy="39087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tabLst>
                  <a:tab pos="8634413" algn="l"/>
                </a:tabLst>
              </a:pPr>
              <a:r>
                <a:rPr lang="en-US" sz="2800" b="1" dirty="0">
                  <a:solidFill>
                    <a:srgbClr val="C00000"/>
                  </a:solidFill>
                  <a:latin typeface="Comic Sans MS" panose="030F0702030302020204" pitchFamily="66" charset="0"/>
                </a:rPr>
                <a:t>Introduction: the honeymoon is over  </a:t>
              </a:r>
            </a:p>
            <a:p>
              <a:pPr>
                <a:tabLst>
                  <a:tab pos="8634413" algn="l"/>
                </a:tabLst>
              </a:pPr>
              <a:endParaRPr lang="en-US" sz="1200" b="1" dirty="0">
                <a:solidFill>
                  <a:srgbClr val="C00000"/>
                </a:solidFill>
                <a:latin typeface="Comic Sans MS" panose="030F0702030302020204" pitchFamily="66" charset="0"/>
              </a:endParaRPr>
            </a:p>
            <a:p>
              <a:pPr>
                <a:tabLst>
                  <a:tab pos="8634413" algn="l"/>
                </a:tabLst>
              </a:pPr>
              <a:r>
                <a:rPr lang="en-US" sz="2800" b="1" dirty="0">
                  <a:solidFill>
                    <a:srgbClr val="C00000"/>
                  </a:solidFill>
                  <a:latin typeface="Comic Sans MS" panose="030F0702030302020204" pitchFamily="66" charset="0"/>
                </a:rPr>
                <a:t>Management options</a:t>
              </a:r>
            </a:p>
            <a:p>
              <a:pPr>
                <a:tabLst>
                  <a:tab pos="8634413" algn="l"/>
                </a:tabLst>
              </a:pPr>
              <a:endParaRPr lang="en-US" sz="1200" b="1" dirty="0">
                <a:solidFill>
                  <a:srgbClr val="C00000"/>
                </a:solidFill>
                <a:latin typeface="Comic Sans MS" panose="030F0702030302020204" pitchFamily="66" charset="0"/>
              </a:endParaRPr>
            </a:p>
            <a:p>
              <a:pPr>
                <a:tabLst>
                  <a:tab pos="8634413" algn="l"/>
                </a:tabLst>
              </a:pPr>
              <a:r>
                <a:rPr lang="en-US" sz="2800" b="1" dirty="0">
                  <a:solidFill>
                    <a:srgbClr val="C00000"/>
                  </a:solidFill>
                  <a:latin typeface="Comic Sans MS" panose="030F0702030302020204" pitchFamily="66" charset="0"/>
                </a:rPr>
                <a:t>Deployment of resistant varieties</a:t>
              </a:r>
            </a:p>
            <a:p>
              <a:pPr>
                <a:tabLst>
                  <a:tab pos="8634413" algn="l"/>
                </a:tabLst>
              </a:pPr>
              <a:endParaRPr lang="en-US" sz="1200" b="1" dirty="0">
                <a:solidFill>
                  <a:srgbClr val="C00000"/>
                </a:solidFill>
                <a:latin typeface="Comic Sans MS" panose="030F0702030302020204" pitchFamily="66" charset="0"/>
              </a:endParaRPr>
            </a:p>
            <a:p>
              <a:pPr>
                <a:tabLst>
                  <a:tab pos="8634413" algn="l"/>
                </a:tabLst>
              </a:pPr>
              <a:r>
                <a:rPr lang="en-US" sz="2800" b="1" dirty="0">
                  <a:solidFill>
                    <a:srgbClr val="C00000"/>
                  </a:solidFill>
                  <a:latin typeface="Comic Sans MS" panose="030F0702030302020204" pitchFamily="66" charset="0"/>
                </a:rPr>
                <a:t>  </a:t>
              </a:r>
              <a:r>
                <a:rPr lang="en-US" sz="2800" b="1" dirty="0">
                  <a:solidFill>
                    <a:srgbClr val="C00000"/>
                  </a:solidFill>
                  <a:latin typeface="Comic Sans MS" panose="030F0702030302020204" pitchFamily="66" charset="0"/>
                  <a:sym typeface="Wingdings" panose="05000000000000000000" pitchFamily="2" charset="2"/>
                </a:rPr>
                <a:t> </a:t>
              </a:r>
              <a:r>
                <a:rPr lang="en-US" sz="2800" b="1" dirty="0">
                  <a:solidFill>
                    <a:srgbClr val="C00000"/>
                  </a:solidFill>
                  <a:latin typeface="Comic Sans MS" panose="030F0702030302020204" pitchFamily="66" charset="0"/>
                </a:rPr>
                <a:t>Introduced germplasm</a:t>
              </a:r>
            </a:p>
            <a:p>
              <a:pPr>
                <a:tabLst>
                  <a:tab pos="8634413" algn="l"/>
                </a:tabLst>
              </a:pPr>
              <a:endParaRPr lang="en-US" sz="1200" b="1" dirty="0">
                <a:solidFill>
                  <a:srgbClr val="C00000"/>
                </a:solidFill>
                <a:latin typeface="Comic Sans MS" panose="030F0702030302020204" pitchFamily="66" charset="0"/>
              </a:endParaRPr>
            </a:p>
            <a:p>
              <a:pPr>
                <a:tabLst>
                  <a:tab pos="8634413" algn="l"/>
                </a:tabLst>
              </a:pPr>
              <a:r>
                <a:rPr lang="en-US" sz="2800" b="1" dirty="0">
                  <a:solidFill>
                    <a:srgbClr val="C00000"/>
                  </a:solidFill>
                  <a:latin typeface="Comic Sans MS" panose="030F0702030302020204" pitchFamily="66" charset="0"/>
                </a:rPr>
                <a:t>  </a:t>
              </a:r>
              <a:r>
                <a:rPr lang="en-US" sz="2800" b="1" dirty="0">
                  <a:solidFill>
                    <a:srgbClr val="C00000"/>
                  </a:solidFill>
                  <a:latin typeface="Comic Sans MS" panose="030F0702030302020204" pitchFamily="66" charset="0"/>
                  <a:sym typeface="Wingdings" panose="05000000000000000000" pitchFamily="2" charset="2"/>
                </a:rPr>
                <a:t> </a:t>
              </a:r>
              <a:r>
                <a:rPr lang="en-US" sz="2800" b="1" dirty="0">
                  <a:solidFill>
                    <a:srgbClr val="C00000"/>
                  </a:solidFill>
                  <a:latin typeface="Comic Sans MS" panose="030F0702030302020204" pitchFamily="66" charset="0"/>
                </a:rPr>
                <a:t>Development of CMD resistant clones</a:t>
              </a:r>
            </a:p>
            <a:p>
              <a:pPr>
                <a:tabLst>
                  <a:tab pos="8634413" algn="l"/>
                </a:tabLst>
              </a:pPr>
              <a:endParaRPr lang="en-US" sz="3600" b="1" dirty="0">
                <a:solidFill>
                  <a:srgbClr val="C00000"/>
                </a:solidFill>
                <a:latin typeface="Comic Sans MS" panose="030F0702030302020204" pitchFamily="66" charset="0"/>
              </a:endParaRPr>
            </a:p>
            <a:p>
              <a:pPr>
                <a:tabLst>
                  <a:tab pos="8634413" algn="l"/>
                </a:tabLst>
              </a:pPr>
              <a:endParaRPr lang="en-US" sz="1600" b="1" dirty="0">
                <a:solidFill>
                  <a:srgbClr val="C00000"/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546053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4E980C38-4ACB-45D1-9467-F92B50B8FF50}"/>
              </a:ext>
            </a:extLst>
          </p:cNvPr>
          <p:cNvGrpSpPr/>
          <p:nvPr/>
        </p:nvGrpSpPr>
        <p:grpSpPr>
          <a:xfrm>
            <a:off x="-11244" y="0"/>
            <a:ext cx="9155244" cy="6858000"/>
            <a:chOff x="-11244" y="0"/>
            <a:chExt cx="9155244" cy="6858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C8A41C7C-649D-46E8-8A1D-0B18175C70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6" name="4 Imagen">
              <a:extLst>
                <a:ext uri="{FF2B5EF4-FFF2-40B4-BE49-F238E27FC236}">
                  <a16:creationId xmlns:a16="http://schemas.microsoft.com/office/drawing/2014/main" id="{DDC1AB62-946B-4B9F-A6E5-ED4CC0D0AB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453" b="73814"/>
            <a:stretch/>
          </p:blipFill>
          <p:spPr>
            <a:xfrm>
              <a:off x="24984" y="6075752"/>
              <a:ext cx="1486619" cy="777251"/>
            </a:xfrm>
            <a:prstGeom prst="rect">
              <a:avLst/>
            </a:prstGeom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D5D295A3-9328-4F52-8A7C-0D75DC1E250F}"/>
                </a:ext>
              </a:extLst>
            </p:cNvPr>
            <p:cNvSpPr/>
            <p:nvPr/>
          </p:nvSpPr>
          <p:spPr>
            <a:xfrm>
              <a:off x="-11244" y="2498"/>
              <a:ext cx="9155243" cy="6836764"/>
            </a:xfrm>
            <a:prstGeom prst="rect">
              <a:avLst/>
            </a:prstGeom>
            <a:solidFill>
              <a:schemeClr val="bg1">
                <a:alpha val="3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TextBox 8">
            <a:extLst>
              <a:ext uri="{FF2B5EF4-FFF2-40B4-BE49-F238E27FC236}">
                <a16:creationId xmlns:a16="http://schemas.microsoft.com/office/drawing/2014/main" id="{4A432730-B92C-460A-B76A-2AE7C77467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99870" y="18738"/>
            <a:ext cx="9372601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sz="3200" b="1" dirty="0">
                <a:solidFill>
                  <a:srgbClr val="FFFF00"/>
                </a:solidFill>
                <a:latin typeface="Comic Sans MS" panose="030F0702030302020204" pitchFamily="66" charset="0"/>
              </a:rPr>
              <a:t>Inventory, distribution &amp; management of disease resistance germplasm from CIAT: CMD and other cassava diseases</a:t>
            </a:r>
          </a:p>
          <a:p>
            <a:r>
              <a:rPr lang="en-US" sz="800" dirty="0"/>
              <a:t>	</a:t>
            </a:r>
          </a:p>
          <a:p>
            <a:pPr algn="ctr" eaLnBrk="1" hangingPunct="1"/>
            <a:r>
              <a:rPr lang="en-AU" altLang="es-CO" sz="2400" b="1" dirty="0" err="1">
                <a:solidFill>
                  <a:srgbClr val="FFFF00"/>
                </a:solidFill>
                <a:latin typeface="Comic Sans MS" panose="030F0702030302020204" pitchFamily="66" charset="0"/>
              </a:rPr>
              <a:t>Hernán</a:t>
            </a:r>
            <a:r>
              <a:rPr lang="en-AU" altLang="es-CO" sz="2400" b="1" dirty="0">
                <a:solidFill>
                  <a:srgbClr val="FFFF00"/>
                </a:solidFill>
                <a:latin typeface="Comic Sans MS" panose="030F0702030302020204" pitchFamily="66" charset="0"/>
              </a:rPr>
              <a:t> Ceballos</a:t>
            </a:r>
            <a:endParaRPr lang="en-US" altLang="es-CO" sz="2400" b="1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AC128D1-0B96-43CC-ABE7-512C247F2C52}"/>
              </a:ext>
            </a:extLst>
          </p:cNvPr>
          <p:cNvSpPr txBox="1"/>
          <p:nvPr/>
        </p:nvSpPr>
        <p:spPr>
          <a:xfrm>
            <a:off x="793229" y="2362200"/>
            <a:ext cx="78998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8634413" algn="l"/>
              </a:tabLst>
            </a:pPr>
            <a:r>
              <a:rPr lang="en-US" sz="2800" b="1" dirty="0">
                <a:solidFill>
                  <a:srgbClr val="01E9F5"/>
                </a:solidFill>
                <a:latin typeface="Comic Sans MS" panose="030F0702030302020204" pitchFamily="66" charset="0"/>
              </a:rPr>
              <a:t>Introduction: the honeymoon is over  </a:t>
            </a:r>
            <a:endParaRPr lang="en-US" sz="3600" b="1" dirty="0">
              <a:solidFill>
                <a:srgbClr val="01E9F5"/>
              </a:solidFill>
              <a:latin typeface="Comic Sans MS" panose="030F0702030302020204" pitchFamily="66" charset="0"/>
            </a:endParaRPr>
          </a:p>
          <a:p>
            <a:pPr>
              <a:tabLst>
                <a:tab pos="8634413" algn="l"/>
              </a:tabLst>
            </a:pPr>
            <a:endParaRPr lang="en-US" sz="1600" b="1" dirty="0">
              <a:solidFill>
                <a:srgbClr val="01E9F5"/>
              </a:solidFill>
              <a:latin typeface="Comic Sans MS" panose="030F0702030302020204" pitchFamily="66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582F953-C83F-4AE1-AB1C-52E5637924F3}"/>
              </a:ext>
            </a:extLst>
          </p:cNvPr>
          <p:cNvSpPr txBox="1"/>
          <p:nvPr/>
        </p:nvSpPr>
        <p:spPr>
          <a:xfrm>
            <a:off x="774491" y="2347687"/>
            <a:ext cx="7899816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8634413" algn="l"/>
              </a:tabLst>
            </a:pPr>
            <a:r>
              <a:rPr lang="en-US" sz="2800" b="1" dirty="0">
                <a:solidFill>
                  <a:srgbClr val="C00000"/>
                </a:solidFill>
                <a:latin typeface="Comic Sans MS" panose="030F0702030302020204" pitchFamily="66" charset="0"/>
              </a:rPr>
              <a:t>Introduction: the honeymoon is over  </a:t>
            </a:r>
          </a:p>
          <a:p>
            <a:pPr>
              <a:tabLst>
                <a:tab pos="8634413" algn="l"/>
              </a:tabLst>
            </a:pPr>
            <a:endParaRPr lang="en-US" sz="12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  <a:p>
            <a:pPr>
              <a:tabLst>
                <a:tab pos="8634413" algn="l"/>
              </a:tabLst>
            </a:pP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mic Sans MS" panose="030F0702030302020204" pitchFamily="66" charset="0"/>
              </a:rPr>
              <a:t>Management options</a:t>
            </a:r>
          </a:p>
          <a:p>
            <a:pPr>
              <a:tabLst>
                <a:tab pos="8634413" algn="l"/>
              </a:tabLst>
            </a:pPr>
            <a:endParaRPr lang="en-US" sz="1200" b="1" dirty="0">
              <a:solidFill>
                <a:schemeClr val="bg1">
                  <a:lumMod val="75000"/>
                </a:schemeClr>
              </a:solidFill>
              <a:latin typeface="Comic Sans MS" panose="030F0702030302020204" pitchFamily="66" charset="0"/>
            </a:endParaRPr>
          </a:p>
          <a:p>
            <a:pPr>
              <a:tabLst>
                <a:tab pos="8634413" algn="l"/>
              </a:tabLst>
            </a:pP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mic Sans MS" panose="030F0702030302020204" pitchFamily="66" charset="0"/>
              </a:rPr>
              <a:t>Deployment of resistant varieties</a:t>
            </a:r>
          </a:p>
          <a:p>
            <a:pPr>
              <a:tabLst>
                <a:tab pos="8634413" algn="l"/>
              </a:tabLst>
            </a:pPr>
            <a:endParaRPr lang="en-US" sz="1200" b="1" dirty="0">
              <a:solidFill>
                <a:schemeClr val="bg1">
                  <a:lumMod val="75000"/>
                </a:schemeClr>
              </a:solidFill>
              <a:latin typeface="Comic Sans MS" panose="030F0702030302020204" pitchFamily="66" charset="0"/>
            </a:endParaRPr>
          </a:p>
          <a:p>
            <a:pPr>
              <a:tabLst>
                <a:tab pos="8634413" algn="l"/>
              </a:tabLst>
            </a:pP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mic Sans MS" panose="030F0702030302020204" pitchFamily="66" charset="0"/>
              </a:rPr>
              <a:t>  </a:t>
            </a: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 </a:t>
            </a: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mic Sans MS" panose="030F0702030302020204" pitchFamily="66" charset="0"/>
              </a:rPr>
              <a:t>Introduced germplasm</a:t>
            </a:r>
          </a:p>
          <a:p>
            <a:pPr>
              <a:tabLst>
                <a:tab pos="8634413" algn="l"/>
              </a:tabLst>
            </a:pPr>
            <a:endParaRPr lang="en-US" sz="1200" b="1" dirty="0">
              <a:solidFill>
                <a:schemeClr val="bg1">
                  <a:lumMod val="75000"/>
                </a:schemeClr>
              </a:solidFill>
              <a:latin typeface="Comic Sans MS" panose="030F0702030302020204" pitchFamily="66" charset="0"/>
            </a:endParaRPr>
          </a:p>
          <a:p>
            <a:pPr>
              <a:tabLst>
                <a:tab pos="8634413" algn="l"/>
              </a:tabLst>
            </a:pP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mic Sans MS" panose="030F0702030302020204" pitchFamily="66" charset="0"/>
              </a:rPr>
              <a:t>  </a:t>
            </a: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 </a:t>
            </a: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mic Sans MS" panose="030F0702030302020204" pitchFamily="66" charset="0"/>
              </a:rPr>
              <a:t>Development of CMD resistant clones</a:t>
            </a:r>
          </a:p>
          <a:p>
            <a:pPr>
              <a:tabLst>
                <a:tab pos="8634413" algn="l"/>
              </a:tabLst>
            </a:pPr>
            <a:endParaRPr lang="en-US" sz="36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  <a:p>
            <a:pPr>
              <a:tabLst>
                <a:tab pos="8634413" algn="l"/>
              </a:tabLst>
            </a:pPr>
            <a:endParaRPr lang="en-US" sz="16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9648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FF59874-A787-46B5-9A7E-5F9C9241E9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" y="-18453"/>
            <a:ext cx="9142751" cy="683320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B9DD570-BF1C-4E1A-8763-EB4810627B33}"/>
              </a:ext>
            </a:extLst>
          </p:cNvPr>
          <p:cNvSpPr txBox="1"/>
          <p:nvPr/>
        </p:nvSpPr>
        <p:spPr>
          <a:xfrm>
            <a:off x="39798" y="876688"/>
            <a:ext cx="91299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3">
                    <a:lumMod val="50000"/>
                  </a:schemeClr>
                </a:solidFill>
                <a:latin typeface="Comic Sans MS" panose="030F0702030302020204" pitchFamily="66" charset="0"/>
              </a:rPr>
              <a:t>However, we have managed to destroy “paradise”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CD24E7D-EEBB-46BC-9659-F1521F13E7DB}"/>
              </a:ext>
            </a:extLst>
          </p:cNvPr>
          <p:cNvSpPr txBox="1"/>
          <p:nvPr/>
        </p:nvSpPr>
        <p:spPr>
          <a:xfrm>
            <a:off x="31518" y="353468"/>
            <a:ext cx="91888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3">
                    <a:lumMod val="50000"/>
                  </a:schemeClr>
                </a:solidFill>
                <a:latin typeface="Comic Sans MS" panose="030F0702030302020204" pitchFamily="66" charset="0"/>
              </a:rPr>
              <a:t>SE Asia was a “</a:t>
            </a:r>
            <a:r>
              <a:rPr lang="en-US" sz="2800" b="1" i="1" dirty="0">
                <a:solidFill>
                  <a:schemeClr val="accent3">
                    <a:lumMod val="50000"/>
                  </a:schemeClr>
                </a:solidFill>
                <a:latin typeface="Comic Sans MS" panose="030F0702030302020204" pitchFamily="66" charset="0"/>
              </a:rPr>
              <a:t>blessed paradise</a:t>
            </a:r>
            <a:r>
              <a:rPr lang="en-US" sz="2800" b="1" dirty="0">
                <a:solidFill>
                  <a:schemeClr val="accent3">
                    <a:lumMod val="50000"/>
                  </a:schemeClr>
                </a:solidFill>
                <a:latin typeface="Comic Sans MS" panose="030F0702030302020204" pitchFamily="66" charset="0"/>
              </a:rPr>
              <a:t>” for cassava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F2ACAD3-4301-46B7-8697-47B0B758DE6D}"/>
              </a:ext>
            </a:extLst>
          </p:cNvPr>
          <p:cNvSpPr txBox="1"/>
          <p:nvPr/>
        </p:nvSpPr>
        <p:spPr>
          <a:xfrm>
            <a:off x="31518" y="1452203"/>
            <a:ext cx="91299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We have not taken seriously witches  broom (a problem that we have had for two decades now)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BE25BBD-B21E-4ED4-AD70-5C86D4AB4821}"/>
              </a:ext>
            </a:extLst>
          </p:cNvPr>
          <p:cNvSpPr txBox="1"/>
          <p:nvPr/>
        </p:nvSpPr>
        <p:spPr>
          <a:xfrm>
            <a:off x="-22325" y="2449511"/>
            <a:ext cx="91299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Then mealy bug was introduced about 10 years ago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1284680-0228-4537-AB73-2E091565B563}"/>
              </a:ext>
            </a:extLst>
          </p:cNvPr>
          <p:cNvSpPr txBox="1"/>
          <p:nvPr/>
        </p:nvSpPr>
        <p:spPr>
          <a:xfrm>
            <a:off x="11611" y="2440182"/>
            <a:ext cx="91299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                                                           … along with the quick deployment of its biological control.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15FD2C9-4A75-4067-8599-787FA67363F4}"/>
              </a:ext>
            </a:extLst>
          </p:cNvPr>
          <p:cNvSpPr txBox="1"/>
          <p:nvPr/>
        </p:nvSpPr>
        <p:spPr>
          <a:xfrm>
            <a:off x="-12452" y="2822942"/>
            <a:ext cx="92642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                                                          Probably  this success gave us too much confidence !!!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B6460C6-2024-4DEA-BE8E-8E6F4FD353FF}"/>
              </a:ext>
            </a:extLst>
          </p:cNvPr>
          <p:cNvSpPr txBox="1"/>
          <p:nvPr/>
        </p:nvSpPr>
        <p:spPr>
          <a:xfrm>
            <a:off x="11610" y="3856181"/>
            <a:ext cx="91299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Then CMD was introduced either to Cambodia or Vietnam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E698C4A-2066-41A7-A98D-74BCD51CE7AC}"/>
              </a:ext>
            </a:extLst>
          </p:cNvPr>
          <p:cNvSpPr txBox="1"/>
          <p:nvPr/>
        </p:nvSpPr>
        <p:spPr>
          <a:xfrm>
            <a:off x="69610" y="4491226"/>
            <a:ext cx="91299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CMD is indeed a huge problem and is NOT as easy to deal with as the mealy bug was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CD8F8E5-E01C-4DA0-B017-E8C7F2891684}"/>
              </a:ext>
            </a:extLst>
          </p:cNvPr>
          <p:cNvSpPr txBox="1"/>
          <p:nvPr/>
        </p:nvSpPr>
        <p:spPr>
          <a:xfrm>
            <a:off x="45547" y="5394076"/>
            <a:ext cx="91299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The bad news is that, to face this threat, people may eventually bring in new strains of CMD and, even worse, introduce cassava brown streak virus (CBSD)</a:t>
            </a:r>
          </a:p>
        </p:txBody>
      </p:sp>
    </p:spTree>
    <p:extLst>
      <p:ext uri="{BB962C8B-B14F-4D97-AF65-F5344CB8AC3E}">
        <p14:creationId xmlns:p14="http://schemas.microsoft.com/office/powerpoint/2010/main" val="3464170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FF59874-A787-46B5-9A7E-5F9C9241E9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" y="-18453"/>
            <a:ext cx="9142751" cy="683320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CD24E7D-EEBB-46BC-9659-F1521F13E7DB}"/>
              </a:ext>
            </a:extLst>
          </p:cNvPr>
          <p:cNvSpPr txBox="1"/>
          <p:nvPr/>
        </p:nvSpPr>
        <p:spPr>
          <a:xfrm>
            <a:off x="-106597" y="91767"/>
            <a:ext cx="91888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3">
                    <a:lumMod val="50000"/>
                  </a:schemeClr>
                </a:solidFill>
                <a:latin typeface="Comic Sans MS" panose="030F0702030302020204" pitchFamily="66" charset="0"/>
              </a:rPr>
              <a:t>Our views (hopes) on the CMD threat to Thailand</a:t>
            </a:r>
          </a:p>
          <a:p>
            <a:pPr algn="ctr"/>
            <a:r>
              <a:rPr lang="en-US" sz="2800" b="1" dirty="0">
                <a:solidFill>
                  <a:schemeClr val="accent3">
                    <a:lumMod val="50000"/>
                  </a:schemeClr>
                </a:solidFill>
                <a:latin typeface="Comic Sans MS" panose="030F0702030302020204" pitchFamily="66" charset="0"/>
              </a:rPr>
              <a:t>(a year ago)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F2ACAD3-4301-46B7-8697-47B0B758DE6D}"/>
              </a:ext>
            </a:extLst>
          </p:cNvPr>
          <p:cNvSpPr txBox="1"/>
          <p:nvPr/>
        </p:nvSpPr>
        <p:spPr>
          <a:xfrm>
            <a:off x="31518" y="1452203"/>
            <a:ext cx="91299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The spread of CMD will be slow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BE55E5B-5315-44B3-B59D-8880C8C515BD}"/>
              </a:ext>
            </a:extLst>
          </p:cNvPr>
          <p:cNvSpPr txBox="1"/>
          <p:nvPr/>
        </p:nvSpPr>
        <p:spPr>
          <a:xfrm>
            <a:off x="31518" y="2285697"/>
            <a:ext cx="91299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Whiteflies in SE Asia are not as aggressive and efficient transmitting CMD as those in Africa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A0C1C29-2850-41E6-B0AA-322C568BCF4A}"/>
              </a:ext>
            </a:extLst>
          </p:cNvPr>
          <p:cNvSpPr txBox="1"/>
          <p:nvPr/>
        </p:nvSpPr>
        <p:spPr>
          <a:xfrm>
            <a:off x="43550" y="3384524"/>
            <a:ext cx="90992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The single strain of CMD introduced is not as aggressive and yields will not be decreased as badly as in Africa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EEACE79-991C-4821-840E-86394F886772}"/>
              </a:ext>
            </a:extLst>
          </p:cNvPr>
          <p:cNvSpPr txBox="1"/>
          <p:nvPr/>
        </p:nvSpPr>
        <p:spPr>
          <a:xfrm>
            <a:off x="62288" y="4595310"/>
            <a:ext cx="90992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We will find some degree of tolerance to CMD in Asian released varieties or germplasm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AB0C494-E3EB-48BE-8357-235CA54473D4}"/>
              </a:ext>
            </a:extLst>
          </p:cNvPr>
          <p:cNvGrpSpPr/>
          <p:nvPr/>
        </p:nvGrpSpPr>
        <p:grpSpPr>
          <a:xfrm>
            <a:off x="-304800" y="1009779"/>
            <a:ext cx="9259957" cy="5114925"/>
            <a:chOff x="-44810" y="871538"/>
            <a:chExt cx="9259957" cy="5114925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9439A37D-5937-47F1-8FF7-9F9393BF47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0144" y="871538"/>
              <a:ext cx="6843713" cy="5114925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2B1B20AB-C923-4488-BB0E-0B577D5DCE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345" b="29856"/>
            <a:stretch/>
          </p:blipFill>
          <p:spPr>
            <a:xfrm>
              <a:off x="319107" y="1366264"/>
              <a:ext cx="5903019" cy="4281657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DB25C753-E01D-4EE8-8E90-3D1F6EAABC5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522" b="13211"/>
            <a:stretch/>
          </p:blipFill>
          <p:spPr>
            <a:xfrm>
              <a:off x="6321928" y="2228279"/>
              <a:ext cx="2893219" cy="3717036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C94416E-8DE1-4A8B-934C-13AA60DDA125}"/>
                </a:ext>
              </a:extLst>
            </p:cNvPr>
            <p:cNvSpPr txBox="1"/>
            <p:nvPr/>
          </p:nvSpPr>
          <p:spPr>
            <a:xfrm>
              <a:off x="-44810" y="872313"/>
              <a:ext cx="918881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000" b="1" dirty="0">
                  <a:solidFill>
                    <a:schemeClr val="accent6">
                      <a:lumMod val="50000"/>
                    </a:schemeClr>
                  </a:solidFill>
                  <a:latin typeface="Comic Sans MS" panose="030F0702030302020204" pitchFamily="66" charset="0"/>
                </a:rPr>
                <a:t>CMD seems has now landed in Thailand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05840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2" grpId="0"/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FF59874-A787-46B5-9A7E-5F9C9241E9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" y="-18453"/>
            <a:ext cx="9142751" cy="6833203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8BD31AFE-6901-46F2-A20A-1F839173311E}"/>
              </a:ext>
            </a:extLst>
          </p:cNvPr>
          <p:cNvGrpSpPr/>
          <p:nvPr/>
        </p:nvGrpSpPr>
        <p:grpSpPr>
          <a:xfrm>
            <a:off x="0" y="43250"/>
            <a:ext cx="9188810" cy="4824873"/>
            <a:chOff x="-44810" y="954609"/>
            <a:chExt cx="9188810" cy="4824873"/>
          </a:xfrm>
        </p:grpSpPr>
        <p:graphicFrame>
          <p:nvGraphicFramePr>
            <p:cNvPr id="4" name="Chart 3">
              <a:extLst>
                <a:ext uri="{FF2B5EF4-FFF2-40B4-BE49-F238E27FC236}">
                  <a16:creationId xmlns:a16="http://schemas.microsoft.com/office/drawing/2014/main" id="{437F7BD8-6EA1-4187-BDF0-2D8B8A69CDA7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155187001"/>
                </p:ext>
              </p:extLst>
            </p:nvPr>
          </p:nvGraphicFramePr>
          <p:xfrm>
            <a:off x="842211" y="1724843"/>
            <a:ext cx="7218947" cy="405463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134FB44-DEC4-4A0F-9479-07EAAC8C1FF1}"/>
                </a:ext>
              </a:extLst>
            </p:cNvPr>
            <p:cNvSpPr txBox="1"/>
            <p:nvPr/>
          </p:nvSpPr>
          <p:spPr>
            <a:xfrm>
              <a:off x="-44810" y="954609"/>
              <a:ext cx="918881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000" b="1" dirty="0">
                  <a:solidFill>
                    <a:schemeClr val="accent6">
                      <a:lumMod val="50000"/>
                    </a:schemeClr>
                  </a:solidFill>
                  <a:latin typeface="Comic Sans MS" panose="030F0702030302020204" pitchFamily="66" charset="0"/>
                </a:rPr>
                <a:t>Incidence of CMD in elite cassava germplasm</a:t>
              </a:r>
            </a:p>
          </p:txBody>
        </p:sp>
        <p:sp>
          <p:nvSpPr>
            <p:cNvPr id="7" name="TextBox 1">
              <a:extLst>
                <a:ext uri="{FF2B5EF4-FFF2-40B4-BE49-F238E27FC236}">
                  <a16:creationId xmlns:a16="http://schemas.microsoft.com/office/drawing/2014/main" id="{D0A5A412-5898-4CDF-A43A-A7FE24BE0E81}"/>
                </a:ext>
              </a:extLst>
            </p:cNvPr>
            <p:cNvSpPr txBox="1"/>
            <p:nvPr/>
          </p:nvSpPr>
          <p:spPr>
            <a:xfrm>
              <a:off x="1678404" y="4618435"/>
              <a:ext cx="685800" cy="279734"/>
            </a:xfrm>
            <a:prstGeom prst="rect">
              <a:avLst/>
            </a:prstGeom>
          </p:spPr>
          <p:txBody>
            <a:bodyPr wrap="non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ES" sz="1500" dirty="0">
                  <a:solidFill>
                    <a:srgbClr val="0070C0"/>
                  </a:solidFill>
                  <a:latin typeface="Comic Sans MS" panose="030F0702030302020204" pitchFamily="66" charset="0"/>
                </a:rPr>
                <a:t>KU50</a:t>
              </a:r>
              <a:endParaRPr lang="en-US" sz="1500" dirty="0">
                <a:solidFill>
                  <a:srgbClr val="0070C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8" name="TextBox 1">
              <a:extLst>
                <a:ext uri="{FF2B5EF4-FFF2-40B4-BE49-F238E27FC236}">
                  <a16:creationId xmlns:a16="http://schemas.microsoft.com/office/drawing/2014/main" id="{6236B6F4-8DB5-4D4F-80B9-1AEFA0508183}"/>
                </a:ext>
              </a:extLst>
            </p:cNvPr>
            <p:cNvSpPr txBox="1"/>
            <p:nvPr/>
          </p:nvSpPr>
          <p:spPr>
            <a:xfrm>
              <a:off x="2646947" y="4338701"/>
              <a:ext cx="685800" cy="279734"/>
            </a:xfrm>
            <a:prstGeom prst="rect">
              <a:avLst/>
            </a:prstGeom>
          </p:spPr>
          <p:txBody>
            <a:bodyPr wrap="non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ES" sz="1500" dirty="0" err="1">
                  <a:solidFill>
                    <a:srgbClr val="FF0000"/>
                  </a:solidFill>
                  <a:latin typeface="Comic Sans MS" panose="030F0702030302020204" pitchFamily="66" charset="0"/>
                </a:rPr>
                <a:t>Rayong</a:t>
              </a:r>
              <a:r>
                <a:rPr lang="es-ES" sz="1500" dirty="0">
                  <a:solidFill>
                    <a:srgbClr val="FF0000"/>
                  </a:solidFill>
                  <a:latin typeface="Comic Sans MS" panose="030F0702030302020204" pitchFamily="66" charset="0"/>
                </a:rPr>
                <a:t> 5</a:t>
              </a:r>
              <a:endParaRPr lang="en-US" sz="1500" dirty="0">
                <a:solidFill>
                  <a:srgbClr val="FF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9" name="TextBox 1">
              <a:extLst>
                <a:ext uri="{FF2B5EF4-FFF2-40B4-BE49-F238E27FC236}">
                  <a16:creationId xmlns:a16="http://schemas.microsoft.com/office/drawing/2014/main" id="{9427705A-95C4-46ED-A6D9-472C142F5861}"/>
                </a:ext>
              </a:extLst>
            </p:cNvPr>
            <p:cNvSpPr txBox="1"/>
            <p:nvPr/>
          </p:nvSpPr>
          <p:spPr>
            <a:xfrm>
              <a:off x="3976506" y="4058967"/>
              <a:ext cx="685800" cy="279734"/>
            </a:xfrm>
            <a:prstGeom prst="rect">
              <a:avLst/>
            </a:prstGeom>
          </p:spPr>
          <p:txBody>
            <a:bodyPr wrap="non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ES" sz="1500" dirty="0">
                  <a:latin typeface="Comic Sans MS" panose="030F0702030302020204" pitchFamily="66" charset="0"/>
                </a:rPr>
                <a:t>KM 98-1</a:t>
              </a:r>
              <a:endParaRPr lang="en-US" sz="1500" dirty="0">
                <a:latin typeface="Comic Sans MS" panose="030F0702030302020204" pitchFamily="66" charset="0"/>
              </a:endParaRPr>
            </a:p>
          </p:txBody>
        </p:sp>
        <p:sp>
          <p:nvSpPr>
            <p:cNvPr id="10" name="TextBox 1">
              <a:extLst>
                <a:ext uri="{FF2B5EF4-FFF2-40B4-BE49-F238E27FC236}">
                  <a16:creationId xmlns:a16="http://schemas.microsoft.com/office/drawing/2014/main" id="{68195B1C-78E2-4240-8483-2164E056EB72}"/>
                </a:ext>
              </a:extLst>
            </p:cNvPr>
            <p:cNvSpPr txBox="1"/>
            <p:nvPr/>
          </p:nvSpPr>
          <p:spPr>
            <a:xfrm>
              <a:off x="4915502" y="3612295"/>
              <a:ext cx="685800" cy="279734"/>
            </a:xfrm>
            <a:prstGeom prst="rect">
              <a:avLst/>
            </a:prstGeom>
          </p:spPr>
          <p:txBody>
            <a:bodyPr wrap="non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ES" sz="1500" dirty="0">
                  <a:solidFill>
                    <a:schemeClr val="accent6">
                      <a:lumMod val="75000"/>
                    </a:schemeClr>
                  </a:solidFill>
                  <a:latin typeface="Comic Sans MS" panose="030F0702030302020204" pitchFamily="66" charset="0"/>
                </a:rPr>
                <a:t>HB60</a:t>
              </a:r>
              <a:endParaRPr lang="en-US" sz="15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endParaRP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E63708D7-EC3B-4398-9CA7-7B0EE56563BB}"/>
                </a:ext>
              </a:extLst>
            </p:cNvPr>
            <p:cNvGrpSpPr/>
            <p:nvPr/>
          </p:nvGrpSpPr>
          <p:grpSpPr>
            <a:xfrm>
              <a:off x="5912404" y="2440437"/>
              <a:ext cx="693355" cy="287344"/>
              <a:chOff x="8123835" y="2110915"/>
              <a:chExt cx="924473" cy="383125"/>
            </a:xfrm>
          </p:grpSpPr>
          <p:sp>
            <p:nvSpPr>
              <p:cNvPr id="19" name="TextBox 1">
                <a:extLst>
                  <a:ext uri="{FF2B5EF4-FFF2-40B4-BE49-F238E27FC236}">
                    <a16:creationId xmlns:a16="http://schemas.microsoft.com/office/drawing/2014/main" id="{5F66E1F0-1EC0-46D8-B9FE-0C7543FCD0DF}"/>
                  </a:ext>
                </a:extLst>
              </p:cNvPr>
              <p:cNvSpPr txBox="1"/>
              <p:nvPr/>
            </p:nvSpPr>
            <p:spPr>
              <a:xfrm>
                <a:off x="8133908" y="2110915"/>
                <a:ext cx="914400" cy="372979"/>
              </a:xfrm>
              <a:prstGeom prst="rect">
                <a:avLst/>
              </a:prstGeom>
            </p:spPr>
            <p:txBody>
              <a:bodyPr wrap="none" rtlCol="0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s-ES" sz="1500" dirty="0" err="1">
                    <a:latin typeface="Comic Sans MS" panose="030F0702030302020204" pitchFamily="66" charset="0"/>
                  </a:rPr>
                  <a:t>Rayong</a:t>
                </a:r>
                <a:r>
                  <a:rPr lang="es-ES" sz="1500" dirty="0">
                    <a:latin typeface="Comic Sans MS" panose="030F0702030302020204" pitchFamily="66" charset="0"/>
                  </a:rPr>
                  <a:t> 11</a:t>
                </a:r>
                <a:endParaRPr lang="en-US" sz="1500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20" name="TextBox 1">
                <a:extLst>
                  <a:ext uri="{FF2B5EF4-FFF2-40B4-BE49-F238E27FC236}">
                    <a16:creationId xmlns:a16="http://schemas.microsoft.com/office/drawing/2014/main" id="{F283EC29-1EF8-45ED-97AD-B3C5C325B009}"/>
                  </a:ext>
                </a:extLst>
              </p:cNvPr>
              <p:cNvSpPr txBox="1"/>
              <p:nvPr/>
            </p:nvSpPr>
            <p:spPr>
              <a:xfrm>
                <a:off x="8123835" y="2121061"/>
                <a:ext cx="914400" cy="372979"/>
              </a:xfrm>
              <a:prstGeom prst="rect">
                <a:avLst/>
              </a:prstGeom>
            </p:spPr>
            <p:txBody>
              <a:bodyPr wrap="none" rtlCol="0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s-ES" sz="1500" dirty="0" err="1">
                    <a:solidFill>
                      <a:schemeClr val="accent4">
                        <a:lumMod val="60000"/>
                        <a:lumOff val="40000"/>
                      </a:schemeClr>
                    </a:solidFill>
                    <a:latin typeface="Comic Sans MS" panose="030F0702030302020204" pitchFamily="66" charset="0"/>
                  </a:rPr>
                  <a:t>Rayong</a:t>
                </a:r>
                <a:r>
                  <a:rPr lang="es-ES" sz="1500" dirty="0">
                    <a:solidFill>
                      <a:schemeClr val="accent4">
                        <a:lumMod val="60000"/>
                        <a:lumOff val="40000"/>
                      </a:schemeClr>
                    </a:solidFill>
                    <a:latin typeface="Comic Sans MS" panose="030F0702030302020204" pitchFamily="66" charset="0"/>
                  </a:rPr>
                  <a:t> 11</a:t>
                </a:r>
                <a:endParaRPr lang="en-US" sz="1500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Comic Sans MS" panose="030F0702030302020204" pitchFamily="66" charset="0"/>
                </a:endParaRPr>
              </a:p>
            </p:txBody>
          </p:sp>
        </p:grpSp>
        <p:sp>
          <p:nvSpPr>
            <p:cNvPr id="12" name="TextBox 1">
              <a:extLst>
                <a:ext uri="{FF2B5EF4-FFF2-40B4-BE49-F238E27FC236}">
                  <a16:creationId xmlns:a16="http://schemas.microsoft.com/office/drawing/2014/main" id="{4CADAE6F-6D56-403B-B289-82B060610013}"/>
                </a:ext>
              </a:extLst>
            </p:cNvPr>
            <p:cNvSpPr txBox="1"/>
            <p:nvPr/>
          </p:nvSpPr>
          <p:spPr>
            <a:xfrm>
              <a:off x="7161869" y="1989448"/>
              <a:ext cx="685800" cy="279734"/>
            </a:xfrm>
            <a:prstGeom prst="rect">
              <a:avLst/>
            </a:prstGeom>
          </p:spPr>
          <p:txBody>
            <a:bodyPr wrap="non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ES" sz="1500" dirty="0">
                  <a:solidFill>
                    <a:srgbClr val="CC0099"/>
                  </a:solidFill>
                  <a:latin typeface="Comic Sans MS" panose="030F0702030302020204" pitchFamily="66" charset="0"/>
                </a:rPr>
                <a:t>SC8</a:t>
              </a:r>
              <a:endParaRPr lang="en-US" sz="1500" dirty="0">
                <a:solidFill>
                  <a:srgbClr val="CC0099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6650BAE-894E-4318-9948-93511F34EF21}"/>
                </a:ext>
              </a:extLst>
            </p:cNvPr>
            <p:cNvSpPr/>
            <p:nvPr/>
          </p:nvSpPr>
          <p:spPr>
            <a:xfrm>
              <a:off x="2374277" y="5117655"/>
              <a:ext cx="205740" cy="205740"/>
            </a:xfrm>
            <a:prstGeom prst="ellipse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67DB3B20-016A-4645-A77B-4AF18781E6B2}"/>
                </a:ext>
              </a:extLst>
            </p:cNvPr>
            <p:cNvSpPr/>
            <p:nvPr/>
          </p:nvSpPr>
          <p:spPr>
            <a:xfrm>
              <a:off x="3376909" y="4810304"/>
              <a:ext cx="205740" cy="20574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B0AA837E-3402-4212-89B7-D0BBA2779FCB}"/>
                </a:ext>
              </a:extLst>
            </p:cNvPr>
            <p:cNvSpPr/>
            <p:nvPr/>
          </p:nvSpPr>
          <p:spPr>
            <a:xfrm>
              <a:off x="4367509" y="4563659"/>
              <a:ext cx="205740" cy="20574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1F01D8A3-679C-4E76-B35E-D90B304FC3B4}"/>
                </a:ext>
              </a:extLst>
            </p:cNvPr>
            <p:cNvSpPr/>
            <p:nvPr/>
          </p:nvSpPr>
          <p:spPr>
            <a:xfrm>
              <a:off x="5358109" y="4304982"/>
              <a:ext cx="205740" cy="20574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86A5178E-A56A-4B51-93E4-2890BA91B69C}"/>
                </a:ext>
              </a:extLst>
            </p:cNvPr>
            <p:cNvSpPr/>
            <p:nvPr/>
          </p:nvSpPr>
          <p:spPr>
            <a:xfrm>
              <a:off x="6348709" y="3348476"/>
              <a:ext cx="205740" cy="20574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BAAE8216-7C7D-49BE-B891-726332B8F4E7}"/>
                </a:ext>
              </a:extLst>
            </p:cNvPr>
            <p:cNvSpPr/>
            <p:nvPr/>
          </p:nvSpPr>
          <p:spPr>
            <a:xfrm>
              <a:off x="7309178" y="3029642"/>
              <a:ext cx="205740" cy="205740"/>
            </a:xfrm>
            <a:prstGeom prst="ellipse">
              <a:avLst/>
            </a:prstGeom>
            <a:solidFill>
              <a:srgbClr val="CC00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9B0B54FB-D964-4978-B0BC-DBFBE5614919}"/>
              </a:ext>
            </a:extLst>
          </p:cNvPr>
          <p:cNvSpPr txBox="1"/>
          <p:nvPr/>
        </p:nvSpPr>
        <p:spPr>
          <a:xfrm>
            <a:off x="-4011" y="5017520"/>
            <a:ext cx="94528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Certainly there is genetic variation for the reaction to CMD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A222F85-2B78-4286-B1C4-D7F48175F518}"/>
              </a:ext>
            </a:extLst>
          </p:cNvPr>
          <p:cNvSpPr txBox="1"/>
          <p:nvPr/>
        </p:nvSpPr>
        <p:spPr>
          <a:xfrm>
            <a:off x="5009" y="5460946"/>
            <a:ext cx="94437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… but let´s accept that what we have IS NOT enough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3AB9020-1DA9-4753-A1F4-2A04B0826145}"/>
              </a:ext>
            </a:extLst>
          </p:cNvPr>
          <p:cNvSpPr/>
          <p:nvPr/>
        </p:nvSpPr>
        <p:spPr>
          <a:xfrm>
            <a:off x="231901" y="3707076"/>
            <a:ext cx="1425094" cy="1017324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4">
                    <a:lumMod val="75000"/>
                  </a:schemeClr>
                </a:solidFill>
              </a:rPr>
              <a:t>Rayong </a:t>
            </a:r>
          </a:p>
          <a:p>
            <a:pPr algn="ctr"/>
            <a:r>
              <a:rPr lang="en-US" sz="2000" b="1" dirty="0">
                <a:solidFill>
                  <a:schemeClr val="accent4">
                    <a:lumMod val="75000"/>
                  </a:schemeClr>
                </a:solidFill>
              </a:rPr>
              <a:t>72</a:t>
            </a:r>
          </a:p>
        </p:txBody>
      </p:sp>
    </p:spTree>
    <p:extLst>
      <p:ext uri="{BB962C8B-B14F-4D97-AF65-F5344CB8AC3E}">
        <p14:creationId xmlns:p14="http://schemas.microsoft.com/office/powerpoint/2010/main" val="80076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FF59874-A787-46B5-9A7E-5F9C9241E9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" y="-18453"/>
            <a:ext cx="9142751" cy="683320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203924E-AB06-4D5F-B95C-A97BAD72D50D}"/>
              </a:ext>
            </a:extLst>
          </p:cNvPr>
          <p:cNvSpPr txBox="1"/>
          <p:nvPr/>
        </p:nvSpPr>
        <p:spPr>
          <a:xfrm>
            <a:off x="-44810" y="9220"/>
            <a:ext cx="918881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But we have some good news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156FD70-7D58-40DE-8872-C05F6A96DC78}"/>
              </a:ext>
            </a:extLst>
          </p:cNvPr>
          <p:cNvGrpSpPr/>
          <p:nvPr/>
        </p:nvGrpSpPr>
        <p:grpSpPr>
          <a:xfrm>
            <a:off x="589673" y="671865"/>
            <a:ext cx="8128102" cy="3648852"/>
            <a:chOff x="589673" y="671865"/>
            <a:chExt cx="8128102" cy="3648852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1BDAD613-A6E0-4079-9351-42247FA8CF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230"/>
            <a:stretch/>
          </p:blipFill>
          <p:spPr>
            <a:xfrm>
              <a:off x="4301699" y="671865"/>
              <a:ext cx="4416076" cy="3648852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77F7901-4073-4825-AD7B-68C2BA3EFC2F}"/>
                </a:ext>
              </a:extLst>
            </p:cNvPr>
            <p:cNvSpPr txBox="1"/>
            <p:nvPr/>
          </p:nvSpPr>
          <p:spPr>
            <a:xfrm>
              <a:off x="589673" y="773114"/>
              <a:ext cx="3547644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100" b="1" dirty="0">
                  <a:solidFill>
                    <a:srgbClr val="006600"/>
                  </a:solidFill>
                  <a:latin typeface="Comic Sans MS" panose="030F0702030302020204" pitchFamily="66" charset="0"/>
                </a:rPr>
                <a:t>Although Rayong 11 is VERY susceptible to CMD, it </a:t>
              </a:r>
              <a:r>
                <a:rPr lang="es-ES" sz="2100" b="1" dirty="0">
                  <a:solidFill>
                    <a:srgbClr val="006600"/>
                  </a:solidFill>
                  <a:latin typeface="Comic Sans MS" panose="030F0702030302020204" pitchFamily="66" charset="0"/>
                </a:rPr>
                <a:t>i</a:t>
              </a:r>
              <a:r>
                <a:rPr lang="en-US" sz="2100" b="1" dirty="0">
                  <a:solidFill>
                    <a:srgbClr val="006600"/>
                  </a:solidFill>
                  <a:latin typeface="Comic Sans MS" panose="030F0702030302020204" pitchFamily="66" charset="0"/>
                </a:rPr>
                <a:t>s becoming clear that it has tolerance (or resistance) to witches broom disease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509BA3AB-7B1C-42A5-9809-A772BD0992D1}"/>
              </a:ext>
            </a:extLst>
          </p:cNvPr>
          <p:cNvGrpSpPr/>
          <p:nvPr/>
        </p:nvGrpSpPr>
        <p:grpSpPr>
          <a:xfrm>
            <a:off x="4616178" y="2474931"/>
            <a:ext cx="4740934" cy="1384995"/>
            <a:chOff x="6026100" y="3205093"/>
            <a:chExt cx="6321245" cy="1846660"/>
          </a:xfrm>
        </p:grpSpPr>
        <p:sp>
          <p:nvSpPr>
            <p:cNvPr id="8" name="Arrow: Right 7">
              <a:extLst>
                <a:ext uri="{FF2B5EF4-FFF2-40B4-BE49-F238E27FC236}">
                  <a16:creationId xmlns:a16="http://schemas.microsoft.com/office/drawing/2014/main" id="{BA8F6F5D-B3C0-46A8-BC42-641F8AF12040}"/>
                </a:ext>
              </a:extLst>
            </p:cNvPr>
            <p:cNvSpPr/>
            <p:nvPr/>
          </p:nvSpPr>
          <p:spPr>
            <a:xfrm>
              <a:off x="6026100" y="3247602"/>
              <a:ext cx="978408" cy="484632"/>
            </a:xfrm>
            <a:prstGeom prst="rightArrow">
              <a:avLst/>
            </a:prstGeom>
            <a:solidFill>
              <a:srgbClr val="FFFF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475A0E3-7726-4240-B367-AECA39BD3857}"/>
                </a:ext>
              </a:extLst>
            </p:cNvPr>
            <p:cNvSpPr txBox="1"/>
            <p:nvPr/>
          </p:nvSpPr>
          <p:spPr>
            <a:xfrm>
              <a:off x="8743859" y="3205093"/>
              <a:ext cx="3603486" cy="1846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2100" b="1" dirty="0">
                  <a:solidFill>
                    <a:srgbClr val="FFFF00"/>
                  </a:solidFill>
                  <a:latin typeface="Comic Sans MS" panose="030F0702030302020204" pitchFamily="66" charset="0"/>
                </a:rPr>
                <a:t>G</a:t>
              </a:r>
              <a:r>
                <a:rPr lang="en-US" sz="2100" b="1" dirty="0" err="1">
                  <a:solidFill>
                    <a:srgbClr val="FFFF00"/>
                  </a:solidFill>
                  <a:latin typeface="Comic Sans MS" panose="030F0702030302020204" pitchFamily="66" charset="0"/>
                </a:rPr>
                <a:t>enotype</a:t>
              </a:r>
              <a:r>
                <a:rPr lang="en-US" sz="2100" b="1" dirty="0">
                  <a:solidFill>
                    <a:srgbClr val="FFFF00"/>
                  </a:solidFill>
                  <a:latin typeface="Comic Sans MS" panose="030F0702030302020204" pitchFamily="66" charset="0"/>
                </a:rPr>
                <a:t> susceptible to  witches broom disease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F3189C11-B426-4DB2-A32D-AC0CF1623918}"/>
              </a:ext>
            </a:extLst>
          </p:cNvPr>
          <p:cNvSpPr txBox="1"/>
          <p:nvPr/>
        </p:nvSpPr>
        <p:spPr>
          <a:xfrm>
            <a:off x="46682" y="4716889"/>
            <a:ext cx="91389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6600"/>
                </a:solidFill>
                <a:latin typeface="Comic Sans MS" panose="030F0702030302020204" pitchFamily="66" charset="0"/>
              </a:rPr>
              <a:t>We had already introduced sources of resistance to CMD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DE2DD1-C9CE-421E-AB64-84091F71C35F}"/>
              </a:ext>
            </a:extLst>
          </p:cNvPr>
          <p:cNvSpPr txBox="1"/>
          <p:nvPr/>
        </p:nvSpPr>
        <p:spPr>
          <a:xfrm>
            <a:off x="53705" y="5366112"/>
            <a:ext cx="91389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6600"/>
                </a:solidFill>
                <a:latin typeface="Comic Sans MS" panose="030F0702030302020204" pitchFamily="66" charset="0"/>
              </a:rPr>
              <a:t>We have the valuable help from IITA (knowledge &amp; clones)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40CC14C-772B-4984-830E-C4BCA5C77953}"/>
              </a:ext>
            </a:extLst>
          </p:cNvPr>
          <p:cNvSpPr txBox="1"/>
          <p:nvPr/>
        </p:nvSpPr>
        <p:spPr>
          <a:xfrm>
            <a:off x="65025" y="6015335"/>
            <a:ext cx="91389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6600"/>
                </a:solidFill>
                <a:latin typeface="Comic Sans MS" panose="030F0702030302020204" pitchFamily="66" charset="0"/>
              </a:rPr>
              <a:t>ACIAR (Australia) is providing financial support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7C36CD7-4D9A-434E-9E12-6B743F3F1E42}"/>
              </a:ext>
            </a:extLst>
          </p:cNvPr>
          <p:cNvSpPr txBox="1"/>
          <p:nvPr/>
        </p:nvSpPr>
        <p:spPr>
          <a:xfrm>
            <a:off x="6458123" y="1336260"/>
            <a:ext cx="154902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100" b="1" dirty="0">
                <a:solidFill>
                  <a:srgbClr val="FFFF00"/>
                </a:solidFill>
                <a:latin typeface="Comic Sans MS" panose="030F0702030302020204" pitchFamily="66" charset="0"/>
              </a:rPr>
              <a:t>Rayong 11</a:t>
            </a:r>
          </a:p>
        </p:txBody>
      </p:sp>
    </p:spTree>
    <p:extLst>
      <p:ext uri="{BB962C8B-B14F-4D97-AF65-F5344CB8AC3E}">
        <p14:creationId xmlns:p14="http://schemas.microsoft.com/office/powerpoint/2010/main" val="3405318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FF59874-A787-46B5-9A7E-5F9C9241E9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" y="-18453"/>
            <a:ext cx="9142751" cy="683320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C753BDF-3370-4142-999D-D86B6E714824}"/>
              </a:ext>
            </a:extLst>
          </p:cNvPr>
          <p:cNvSpPr txBox="1"/>
          <p:nvPr/>
        </p:nvSpPr>
        <p:spPr>
          <a:xfrm>
            <a:off x="8021" y="240278"/>
            <a:ext cx="91888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Key characteristics of CMD: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33AF49-BF8F-4F06-B582-44529E6BA583}"/>
              </a:ext>
            </a:extLst>
          </p:cNvPr>
          <p:cNvSpPr txBox="1"/>
          <p:nvPr/>
        </p:nvSpPr>
        <p:spPr>
          <a:xfrm>
            <a:off x="24063" y="4118886"/>
            <a:ext cx="91888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Key characteristics of CMD in SE Asia: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F28A4E-52A5-416E-B645-E64E5F3F0DD7}"/>
              </a:ext>
            </a:extLst>
          </p:cNvPr>
          <p:cNvSpPr txBox="1"/>
          <p:nvPr/>
        </p:nvSpPr>
        <p:spPr>
          <a:xfrm>
            <a:off x="224588" y="782236"/>
            <a:ext cx="9188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7181" indent="-307181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Induced by a </a:t>
            </a:r>
            <a:r>
              <a:rPr lang="en-US" b="1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gemini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 virus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40EA9C-FBFB-44B2-8C7F-2B9F53307EA4}"/>
              </a:ext>
            </a:extLst>
          </p:cNvPr>
          <p:cNvSpPr txBox="1"/>
          <p:nvPr/>
        </p:nvSpPr>
        <p:spPr>
          <a:xfrm>
            <a:off x="224588" y="1245561"/>
            <a:ext cx="9188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7181" indent="-307181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There are many strains of the virus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6D640F-21FB-4954-9CD4-AECC94A02AA4}"/>
              </a:ext>
            </a:extLst>
          </p:cNvPr>
          <p:cNvSpPr txBox="1"/>
          <p:nvPr/>
        </p:nvSpPr>
        <p:spPr>
          <a:xfrm>
            <a:off x="224588" y="1703273"/>
            <a:ext cx="9188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7181" indent="-307181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Mixed infections (&gt;than 1 strain) cause more damage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33A383-0517-4127-B912-5381563F53A9}"/>
              </a:ext>
            </a:extLst>
          </p:cNvPr>
          <p:cNvSpPr txBox="1"/>
          <p:nvPr/>
        </p:nvSpPr>
        <p:spPr>
          <a:xfrm>
            <a:off x="224588" y="2169216"/>
            <a:ext cx="9188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7181" indent="-307181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Transmitted by whiteflies (persistent transmission)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B4822A2-AA55-47F1-9538-DDFB5FDB4D17}"/>
              </a:ext>
            </a:extLst>
          </p:cNvPr>
          <p:cNvSpPr txBox="1"/>
          <p:nvPr/>
        </p:nvSpPr>
        <p:spPr>
          <a:xfrm>
            <a:off x="224588" y="2629143"/>
            <a:ext cx="9188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7181" indent="-307181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Also transmitted through cuttings from diseased plants </a:t>
            </a:r>
            <a:endParaRPr lang="en-US" b="1" dirty="0">
              <a:solidFill>
                <a:schemeClr val="accent6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9F3FEE7-A18B-49D4-B345-5BC9EAA4E36D}"/>
              </a:ext>
            </a:extLst>
          </p:cNvPr>
          <p:cNvSpPr txBox="1"/>
          <p:nvPr/>
        </p:nvSpPr>
        <p:spPr>
          <a:xfrm>
            <a:off x="240630" y="4651070"/>
            <a:ext cx="9188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7181" indent="-307181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There is only one strain identified (Sri Lankan CMD)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AFC0985-EF8E-4297-9B10-B26C882B6992}"/>
              </a:ext>
            </a:extLst>
          </p:cNvPr>
          <p:cNvSpPr txBox="1"/>
          <p:nvPr/>
        </p:nvSpPr>
        <p:spPr>
          <a:xfrm>
            <a:off x="240629" y="5221069"/>
            <a:ext cx="9188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7181" indent="-307181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Is whitefly pressure in SE Asia lower than in Africa</a:t>
            </a:r>
            <a:r>
              <a:rPr lang="es-ES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? </a:t>
            </a:r>
            <a:r>
              <a:rPr lang="es-ES" b="1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Does</a:t>
            </a:r>
            <a:r>
              <a:rPr lang="es-ES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 </a:t>
            </a:r>
            <a:r>
              <a:rPr lang="es-ES" b="1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it</a:t>
            </a:r>
            <a:r>
              <a:rPr lang="es-ES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 </a:t>
            </a:r>
            <a:r>
              <a:rPr lang="es-ES" b="1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matter</a:t>
            </a:r>
            <a:r>
              <a:rPr lang="es-ES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?</a:t>
            </a:r>
            <a:endParaRPr lang="en-US" b="1" dirty="0">
              <a:solidFill>
                <a:schemeClr val="accent6">
                  <a:lumMod val="50000"/>
                </a:schemeClr>
              </a:solidFill>
              <a:latin typeface="Comic Sans MS" panose="030F0702030302020204" pitchFamily="66" charset="0"/>
              <a:sym typeface="Wingdings" panose="05000000000000000000" pitchFamily="2" charset="2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97BB7F3-1325-41C2-B4DF-5F1F4AAA4641}"/>
              </a:ext>
            </a:extLst>
          </p:cNvPr>
          <p:cNvSpPr txBox="1"/>
          <p:nvPr/>
        </p:nvSpPr>
        <p:spPr>
          <a:xfrm>
            <a:off x="239276" y="5830669"/>
            <a:ext cx="91888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7181" indent="-307181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All germplasm so far evaluated is susceptible (although there are clear genetic differences in the degree of susceptibility)</a:t>
            </a:r>
            <a:endParaRPr lang="en-US" b="1" dirty="0">
              <a:solidFill>
                <a:schemeClr val="accent6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4A1805D-EDFF-4BC9-947C-70C41D06F07B}"/>
              </a:ext>
            </a:extLst>
          </p:cNvPr>
          <p:cNvSpPr txBox="1"/>
          <p:nvPr/>
        </p:nvSpPr>
        <p:spPr>
          <a:xfrm>
            <a:off x="231255" y="3120518"/>
            <a:ext cx="91888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7181" indent="-307181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There is a reliable source of resistance (CMD</a:t>
            </a:r>
            <a:r>
              <a:rPr lang="en-US" b="1" baseline="-250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2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), which is based on a major (dominant) gene. </a:t>
            </a:r>
            <a:endParaRPr lang="en-US" b="1" dirty="0">
              <a:solidFill>
                <a:schemeClr val="accent6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427BD1A-1E10-4552-A067-44C86DCA4A2B}"/>
              </a:ext>
            </a:extLst>
          </p:cNvPr>
          <p:cNvSpPr txBox="1"/>
          <p:nvPr/>
        </p:nvSpPr>
        <p:spPr>
          <a:xfrm>
            <a:off x="2439649" y="3419334"/>
            <a:ext cx="7313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Molecular markers are available to track the gene(s)</a:t>
            </a:r>
            <a:endParaRPr lang="en-US" b="1" dirty="0">
              <a:solidFill>
                <a:schemeClr val="accent6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6350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8" grpId="0"/>
      <p:bldP spid="9" grpId="0"/>
      <p:bldP spid="10" grpId="0"/>
      <p:bldP spid="11" grpId="0"/>
      <p:bldP spid="13" grpId="0"/>
      <p:bldP spid="14" grpId="0"/>
      <p:bldP spid="15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FF59874-A787-46B5-9A7E-5F9C9241E9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" y="-18453"/>
            <a:ext cx="9142751" cy="683320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8ED934B-FC4E-4FAD-9762-CCD8330D65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144" y="871538"/>
            <a:ext cx="6843713" cy="51149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56053AC-EA5C-43A2-8CFF-6465ABB354D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26" b="22223"/>
          <a:stretch/>
        </p:blipFill>
        <p:spPr>
          <a:xfrm rot="16200000" flipH="1">
            <a:off x="5258425" y="1240721"/>
            <a:ext cx="5143500" cy="26251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49A8BE7-74D8-4843-8DAA-40E41D732B2D}"/>
              </a:ext>
            </a:extLst>
          </p:cNvPr>
          <p:cNvSpPr txBox="1"/>
          <p:nvPr/>
        </p:nvSpPr>
        <p:spPr>
          <a:xfrm>
            <a:off x="1002665" y="64555"/>
            <a:ext cx="39716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6600"/>
                </a:solidFill>
                <a:latin typeface="Comic Sans MS" panose="030F0702030302020204" pitchFamily="66" charset="0"/>
              </a:rPr>
              <a:t>Our options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1F2137-75ED-41A4-B229-E29446D78507}"/>
              </a:ext>
            </a:extLst>
          </p:cNvPr>
          <p:cNvSpPr txBox="1"/>
          <p:nvPr/>
        </p:nvSpPr>
        <p:spPr>
          <a:xfrm>
            <a:off x="555482" y="1303477"/>
            <a:ext cx="56167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Comic Sans MS" panose="030F0702030302020204" pitchFamily="66" charset="0"/>
              </a:rPr>
              <a:t>“</a:t>
            </a:r>
            <a:r>
              <a:rPr lang="en-US" sz="3600" b="1" i="1" dirty="0">
                <a:solidFill>
                  <a:srgbClr val="002060"/>
                </a:solidFill>
                <a:latin typeface="Comic Sans MS" panose="030F0702030302020204" pitchFamily="66" charset="0"/>
              </a:rPr>
              <a:t>Managing</a:t>
            </a:r>
            <a:r>
              <a:rPr lang="en-US" sz="3600" b="1" dirty="0">
                <a:solidFill>
                  <a:srgbClr val="002060"/>
                </a:solidFill>
                <a:latin typeface="Comic Sans MS" panose="030F0702030302020204" pitchFamily="66" charset="0"/>
              </a:rPr>
              <a:t>” the disease</a:t>
            </a:r>
            <a:endParaRPr lang="en-US" sz="3600" b="1" dirty="0">
              <a:solidFill>
                <a:schemeClr val="accent6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FC055FA-BE52-41F0-8068-D732F8D3037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07440" y="3318818"/>
            <a:ext cx="3995350" cy="299651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1B6FA18-CF0C-4FE6-811D-EDBE10FE7A16}"/>
              </a:ext>
            </a:extLst>
          </p:cNvPr>
          <p:cNvSpPr txBox="1"/>
          <p:nvPr/>
        </p:nvSpPr>
        <p:spPr>
          <a:xfrm>
            <a:off x="2941740" y="5250603"/>
            <a:ext cx="62010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Comic Sans MS" panose="030F0702030302020204" pitchFamily="66" charset="0"/>
              </a:rPr>
              <a:t>The ultimate management: deploying CMD-resistance</a:t>
            </a:r>
            <a:endParaRPr lang="en-US" sz="3600" b="1" dirty="0">
              <a:solidFill>
                <a:schemeClr val="accent6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3612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4E980C38-4ACB-45D1-9467-F92B50B8FF50}"/>
              </a:ext>
            </a:extLst>
          </p:cNvPr>
          <p:cNvGrpSpPr/>
          <p:nvPr/>
        </p:nvGrpSpPr>
        <p:grpSpPr>
          <a:xfrm>
            <a:off x="-11244" y="0"/>
            <a:ext cx="9155244" cy="6858000"/>
            <a:chOff x="-11244" y="0"/>
            <a:chExt cx="9155244" cy="6858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C8A41C7C-649D-46E8-8A1D-0B18175C70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6" name="4 Imagen">
              <a:extLst>
                <a:ext uri="{FF2B5EF4-FFF2-40B4-BE49-F238E27FC236}">
                  <a16:creationId xmlns:a16="http://schemas.microsoft.com/office/drawing/2014/main" id="{DDC1AB62-946B-4B9F-A6E5-ED4CC0D0AB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453" b="73814"/>
            <a:stretch/>
          </p:blipFill>
          <p:spPr>
            <a:xfrm>
              <a:off x="24984" y="6075752"/>
              <a:ext cx="1486619" cy="777251"/>
            </a:xfrm>
            <a:prstGeom prst="rect">
              <a:avLst/>
            </a:prstGeom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D5D295A3-9328-4F52-8A7C-0D75DC1E250F}"/>
                </a:ext>
              </a:extLst>
            </p:cNvPr>
            <p:cNvSpPr/>
            <p:nvPr/>
          </p:nvSpPr>
          <p:spPr>
            <a:xfrm>
              <a:off x="-11244" y="2498"/>
              <a:ext cx="9155243" cy="6836764"/>
            </a:xfrm>
            <a:prstGeom prst="rect">
              <a:avLst/>
            </a:prstGeom>
            <a:solidFill>
              <a:schemeClr val="bg1">
                <a:alpha val="3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TextBox 8">
            <a:extLst>
              <a:ext uri="{FF2B5EF4-FFF2-40B4-BE49-F238E27FC236}">
                <a16:creationId xmlns:a16="http://schemas.microsoft.com/office/drawing/2014/main" id="{4A432730-B92C-460A-B76A-2AE7C77467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99870" y="18738"/>
            <a:ext cx="9372601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sz="3200" b="1" dirty="0">
                <a:solidFill>
                  <a:srgbClr val="FFFF00"/>
                </a:solidFill>
                <a:latin typeface="Comic Sans MS" panose="030F0702030302020204" pitchFamily="66" charset="0"/>
              </a:rPr>
              <a:t>Inventory, distribution &amp; management of disease resistance germplasm from CIAT: CMD and other cassava diseases</a:t>
            </a:r>
          </a:p>
          <a:p>
            <a:r>
              <a:rPr lang="en-US" sz="800" dirty="0"/>
              <a:t>	</a:t>
            </a:r>
          </a:p>
          <a:p>
            <a:pPr algn="ctr" eaLnBrk="1" hangingPunct="1"/>
            <a:r>
              <a:rPr lang="en-AU" altLang="es-CO" sz="2400" b="1" dirty="0" err="1">
                <a:solidFill>
                  <a:srgbClr val="FFFF00"/>
                </a:solidFill>
                <a:latin typeface="Comic Sans MS" panose="030F0702030302020204" pitchFamily="66" charset="0"/>
              </a:rPr>
              <a:t>Hernán</a:t>
            </a:r>
            <a:r>
              <a:rPr lang="en-AU" altLang="es-CO" sz="2400" b="1" dirty="0">
                <a:solidFill>
                  <a:srgbClr val="FFFF00"/>
                </a:solidFill>
                <a:latin typeface="Comic Sans MS" panose="030F0702030302020204" pitchFamily="66" charset="0"/>
              </a:rPr>
              <a:t> Ceballos</a:t>
            </a:r>
            <a:endParaRPr lang="en-US" altLang="es-CO" sz="2400" b="1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E907D79-8714-41CF-8188-F701B001E299}"/>
              </a:ext>
            </a:extLst>
          </p:cNvPr>
          <p:cNvGrpSpPr/>
          <p:nvPr/>
        </p:nvGrpSpPr>
        <p:grpSpPr>
          <a:xfrm>
            <a:off x="1107975" y="2505670"/>
            <a:ext cx="7932295" cy="3908762"/>
            <a:chOff x="1400330" y="2183489"/>
            <a:chExt cx="7932295" cy="3908762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AC128D1-0B96-43CC-ABE7-512C247F2C52}"/>
                </a:ext>
              </a:extLst>
            </p:cNvPr>
            <p:cNvSpPr txBox="1"/>
            <p:nvPr/>
          </p:nvSpPr>
          <p:spPr>
            <a:xfrm>
              <a:off x="1432809" y="2608250"/>
              <a:ext cx="7899816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tabLst>
                  <a:tab pos="8634413" algn="l"/>
                </a:tabLst>
              </a:pPr>
              <a:endParaRPr lang="en-US" sz="1200" b="1" dirty="0">
                <a:solidFill>
                  <a:srgbClr val="01E9F5"/>
                </a:solidFill>
                <a:latin typeface="Comic Sans MS" panose="030F0702030302020204" pitchFamily="66" charset="0"/>
              </a:endParaRPr>
            </a:p>
            <a:p>
              <a:pPr>
                <a:tabLst>
                  <a:tab pos="8634413" algn="l"/>
                </a:tabLst>
              </a:pPr>
              <a:r>
                <a:rPr lang="en-US" sz="2800" b="1" dirty="0">
                  <a:solidFill>
                    <a:srgbClr val="01E9F5"/>
                  </a:solidFill>
                  <a:latin typeface="Comic Sans MS" panose="030F0702030302020204" pitchFamily="66" charset="0"/>
                </a:rPr>
                <a:t>Management options</a:t>
              </a:r>
            </a:p>
            <a:p>
              <a:pPr>
                <a:tabLst>
                  <a:tab pos="8634413" algn="l"/>
                </a:tabLst>
              </a:pPr>
              <a:endParaRPr lang="en-US" sz="1200" b="1" dirty="0">
                <a:solidFill>
                  <a:srgbClr val="01E9F5"/>
                </a:solidFill>
                <a:latin typeface="Comic Sans MS" panose="030F0702030302020204" pitchFamily="66" charset="0"/>
              </a:endParaRPr>
            </a:p>
            <a:p>
              <a:pPr>
                <a:tabLst>
                  <a:tab pos="8634413" algn="l"/>
                </a:tabLst>
              </a:pPr>
              <a:endParaRPr lang="en-US" sz="3600" b="1" dirty="0">
                <a:solidFill>
                  <a:srgbClr val="01E9F5"/>
                </a:solidFill>
                <a:latin typeface="Comic Sans MS" panose="030F0702030302020204" pitchFamily="66" charset="0"/>
              </a:endParaRPr>
            </a:p>
            <a:p>
              <a:pPr>
                <a:tabLst>
                  <a:tab pos="8634413" algn="l"/>
                </a:tabLst>
              </a:pPr>
              <a:endParaRPr lang="en-US" sz="1600" b="1" dirty="0">
                <a:solidFill>
                  <a:srgbClr val="01E9F5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582F953-C83F-4AE1-AB1C-52E5637924F3}"/>
                </a:ext>
              </a:extLst>
            </p:cNvPr>
            <p:cNvSpPr txBox="1"/>
            <p:nvPr/>
          </p:nvSpPr>
          <p:spPr>
            <a:xfrm>
              <a:off x="1400330" y="2183489"/>
              <a:ext cx="7899816" cy="39087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tabLst>
                  <a:tab pos="8634413" algn="l"/>
                </a:tabLst>
              </a:pPr>
              <a:r>
                <a:rPr lang="en-US" sz="2800" b="1" dirty="0">
                  <a:solidFill>
                    <a:schemeClr val="bg1">
                      <a:lumMod val="75000"/>
                    </a:schemeClr>
                  </a:solidFill>
                  <a:latin typeface="Comic Sans MS" panose="030F0702030302020204" pitchFamily="66" charset="0"/>
                </a:rPr>
                <a:t>Introduction: the honeymoon is over  </a:t>
              </a:r>
            </a:p>
            <a:p>
              <a:pPr>
                <a:tabLst>
                  <a:tab pos="8634413" algn="l"/>
                </a:tabLst>
              </a:pPr>
              <a:endParaRPr lang="en-US" sz="1200" b="1" dirty="0">
                <a:solidFill>
                  <a:srgbClr val="C00000"/>
                </a:solidFill>
                <a:latin typeface="Comic Sans MS" panose="030F0702030302020204" pitchFamily="66" charset="0"/>
              </a:endParaRPr>
            </a:p>
            <a:p>
              <a:pPr>
                <a:tabLst>
                  <a:tab pos="8634413" algn="l"/>
                </a:tabLst>
              </a:pPr>
              <a:r>
                <a:rPr lang="en-US" sz="2800" b="1" dirty="0">
                  <a:solidFill>
                    <a:srgbClr val="C00000"/>
                  </a:solidFill>
                  <a:latin typeface="Comic Sans MS" panose="030F0702030302020204" pitchFamily="66" charset="0"/>
                </a:rPr>
                <a:t>Management options</a:t>
              </a:r>
            </a:p>
            <a:p>
              <a:pPr>
                <a:tabLst>
                  <a:tab pos="8634413" algn="l"/>
                </a:tabLst>
              </a:pPr>
              <a:endParaRPr lang="en-US" sz="1200" b="1" dirty="0">
                <a:solidFill>
                  <a:srgbClr val="C00000"/>
                </a:solidFill>
                <a:latin typeface="Comic Sans MS" panose="030F0702030302020204" pitchFamily="66" charset="0"/>
              </a:endParaRPr>
            </a:p>
            <a:p>
              <a:pPr>
                <a:tabLst>
                  <a:tab pos="8634413" algn="l"/>
                </a:tabLst>
              </a:pPr>
              <a:r>
                <a:rPr lang="en-US" sz="2800" b="1" dirty="0">
                  <a:solidFill>
                    <a:schemeClr val="bg1">
                      <a:lumMod val="75000"/>
                    </a:schemeClr>
                  </a:solidFill>
                  <a:latin typeface="Comic Sans MS" panose="030F0702030302020204" pitchFamily="66" charset="0"/>
                </a:rPr>
                <a:t>Deployment of resistant varieties</a:t>
              </a:r>
            </a:p>
            <a:p>
              <a:pPr>
                <a:tabLst>
                  <a:tab pos="8634413" algn="l"/>
                </a:tabLst>
              </a:pPr>
              <a:endParaRPr lang="en-US" sz="1200" b="1" dirty="0">
                <a:solidFill>
                  <a:schemeClr val="bg1">
                    <a:lumMod val="75000"/>
                  </a:schemeClr>
                </a:solidFill>
                <a:latin typeface="Comic Sans MS" panose="030F0702030302020204" pitchFamily="66" charset="0"/>
              </a:endParaRPr>
            </a:p>
            <a:p>
              <a:pPr>
                <a:tabLst>
                  <a:tab pos="8634413" algn="l"/>
                </a:tabLst>
              </a:pPr>
              <a:r>
                <a:rPr lang="en-US" sz="2800" b="1" dirty="0">
                  <a:solidFill>
                    <a:schemeClr val="bg1">
                      <a:lumMod val="75000"/>
                    </a:schemeClr>
                  </a:solidFill>
                  <a:latin typeface="Comic Sans MS" panose="030F0702030302020204" pitchFamily="66" charset="0"/>
                </a:rPr>
                <a:t>  </a:t>
              </a:r>
              <a:r>
                <a:rPr lang="en-US" sz="2800" b="1" dirty="0">
                  <a:solidFill>
                    <a:schemeClr val="bg1">
                      <a:lumMod val="75000"/>
                    </a:schemeClr>
                  </a:solidFill>
                  <a:latin typeface="Comic Sans MS" panose="030F0702030302020204" pitchFamily="66" charset="0"/>
                  <a:sym typeface="Wingdings" panose="05000000000000000000" pitchFamily="2" charset="2"/>
                </a:rPr>
                <a:t> </a:t>
              </a:r>
              <a:r>
                <a:rPr lang="en-US" sz="2800" b="1" dirty="0">
                  <a:solidFill>
                    <a:schemeClr val="bg1">
                      <a:lumMod val="75000"/>
                    </a:schemeClr>
                  </a:solidFill>
                  <a:latin typeface="Comic Sans MS" panose="030F0702030302020204" pitchFamily="66" charset="0"/>
                </a:rPr>
                <a:t>Introduced germplasm</a:t>
              </a:r>
            </a:p>
            <a:p>
              <a:pPr>
                <a:tabLst>
                  <a:tab pos="8634413" algn="l"/>
                </a:tabLst>
              </a:pPr>
              <a:endParaRPr lang="en-US" sz="1200" b="1" dirty="0">
                <a:solidFill>
                  <a:schemeClr val="bg1">
                    <a:lumMod val="75000"/>
                  </a:schemeClr>
                </a:solidFill>
                <a:latin typeface="Comic Sans MS" panose="030F0702030302020204" pitchFamily="66" charset="0"/>
              </a:endParaRPr>
            </a:p>
            <a:p>
              <a:pPr>
                <a:tabLst>
                  <a:tab pos="8634413" algn="l"/>
                </a:tabLst>
              </a:pPr>
              <a:r>
                <a:rPr lang="en-US" sz="2800" b="1" dirty="0">
                  <a:solidFill>
                    <a:schemeClr val="bg1">
                      <a:lumMod val="75000"/>
                    </a:schemeClr>
                  </a:solidFill>
                  <a:latin typeface="Comic Sans MS" panose="030F0702030302020204" pitchFamily="66" charset="0"/>
                </a:rPr>
                <a:t>  </a:t>
              </a:r>
              <a:r>
                <a:rPr lang="en-US" sz="2800" b="1" dirty="0">
                  <a:solidFill>
                    <a:schemeClr val="bg1">
                      <a:lumMod val="75000"/>
                    </a:schemeClr>
                  </a:solidFill>
                  <a:latin typeface="Comic Sans MS" panose="030F0702030302020204" pitchFamily="66" charset="0"/>
                  <a:sym typeface="Wingdings" panose="05000000000000000000" pitchFamily="2" charset="2"/>
                </a:rPr>
                <a:t> </a:t>
              </a:r>
              <a:r>
                <a:rPr lang="en-US" sz="2800" b="1" dirty="0">
                  <a:solidFill>
                    <a:schemeClr val="bg1">
                      <a:lumMod val="75000"/>
                    </a:schemeClr>
                  </a:solidFill>
                  <a:latin typeface="Comic Sans MS" panose="030F0702030302020204" pitchFamily="66" charset="0"/>
                </a:rPr>
                <a:t>Development of CMD resistant clones</a:t>
              </a:r>
            </a:p>
            <a:p>
              <a:pPr>
                <a:tabLst>
                  <a:tab pos="8634413" algn="l"/>
                </a:tabLst>
              </a:pPr>
              <a:endParaRPr lang="en-US" sz="3600" b="1" dirty="0">
                <a:solidFill>
                  <a:srgbClr val="C00000"/>
                </a:solidFill>
                <a:latin typeface="Comic Sans MS" panose="030F0702030302020204" pitchFamily="66" charset="0"/>
              </a:endParaRPr>
            </a:p>
            <a:p>
              <a:pPr>
                <a:tabLst>
                  <a:tab pos="8634413" algn="l"/>
                </a:tabLst>
              </a:pPr>
              <a:endParaRPr lang="en-US" sz="1600" b="1" dirty="0">
                <a:solidFill>
                  <a:srgbClr val="C00000"/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407879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925345-9C4B-481B-8680-CC9F2DA4AD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" y="0"/>
            <a:ext cx="9105900" cy="6858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53959A6-5096-414E-AFAF-AAB82231539B}"/>
              </a:ext>
            </a:extLst>
          </p:cNvPr>
          <p:cNvSpPr txBox="1"/>
          <p:nvPr/>
        </p:nvSpPr>
        <p:spPr>
          <a:xfrm>
            <a:off x="7014" y="779817"/>
            <a:ext cx="91299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Proper management of planting material: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E3FF642-6501-46EE-8903-E8558AC228EA}"/>
              </a:ext>
            </a:extLst>
          </p:cNvPr>
          <p:cNvSpPr txBox="1"/>
          <p:nvPr/>
        </p:nvSpPr>
        <p:spPr>
          <a:xfrm>
            <a:off x="132334" y="4052371"/>
            <a:ext cx="91888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Is the corner of prosperity effective 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9BBEBCD-36ED-47C3-8BE2-0E9AABC06372}"/>
              </a:ext>
            </a:extLst>
          </p:cNvPr>
          <p:cNvSpPr txBox="1"/>
          <p:nvPr/>
        </p:nvSpPr>
        <p:spPr>
          <a:xfrm>
            <a:off x="86194" y="1254420"/>
            <a:ext cx="8944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7181" indent="-307181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Transmitted through cuttings from diseased plants </a:t>
            </a:r>
            <a:endParaRPr lang="en-US" b="1" dirty="0">
              <a:solidFill>
                <a:schemeClr val="accent6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75C99A0-F2C9-4587-96FD-F7B29D703355}"/>
              </a:ext>
            </a:extLst>
          </p:cNvPr>
          <p:cNvSpPr txBox="1"/>
          <p:nvPr/>
        </p:nvSpPr>
        <p:spPr>
          <a:xfrm>
            <a:off x="108600" y="1761868"/>
            <a:ext cx="9188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7181" indent="-307181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Positive selection: </a:t>
            </a:r>
            <a:r>
              <a:rPr lang="en-US" b="1" dirty="0">
                <a:solidFill>
                  <a:srgbClr val="C0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DO NOT 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take cuttings from diseased plants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C8E11EE-5F92-491E-BBE8-2876B592CFB0}"/>
              </a:ext>
            </a:extLst>
          </p:cNvPr>
          <p:cNvSpPr txBox="1"/>
          <p:nvPr/>
        </p:nvSpPr>
        <p:spPr>
          <a:xfrm>
            <a:off x="132334" y="2269316"/>
            <a:ext cx="9188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</a:t>
            </a:r>
            <a:r>
              <a:rPr lang="en-US" b="1" dirty="0">
                <a:solidFill>
                  <a:srgbClr val="C0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 DO NOT 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purchase planting material from unknown sources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D9489D9-D6F7-41EB-8E7A-B07C8489011F}"/>
              </a:ext>
            </a:extLst>
          </p:cNvPr>
          <p:cNvSpPr txBox="1"/>
          <p:nvPr/>
        </p:nvSpPr>
        <p:spPr>
          <a:xfrm>
            <a:off x="146075" y="2746130"/>
            <a:ext cx="9188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7181" indent="-307181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Eliminate plants from the field as they show symptoms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8D434FF-A48A-4546-BCB3-A37E49F50AE8}"/>
              </a:ext>
            </a:extLst>
          </p:cNvPr>
          <p:cNvSpPr txBox="1"/>
          <p:nvPr/>
        </p:nvSpPr>
        <p:spPr>
          <a:xfrm>
            <a:off x="128586" y="3231958"/>
            <a:ext cx="8972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7181" indent="-307181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Define the “corner of prosperity” (≈ 10% of the field), inspect it often, eliminate plants with symptoms, harvest plants just before planting time</a:t>
            </a:r>
            <a:endParaRPr lang="en-US" b="1" dirty="0">
              <a:solidFill>
                <a:schemeClr val="accent6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C476F0E-54DC-4427-8D09-C613017D11CA}"/>
              </a:ext>
            </a:extLst>
          </p:cNvPr>
          <p:cNvSpPr txBox="1"/>
          <p:nvPr/>
        </p:nvSpPr>
        <p:spPr>
          <a:xfrm>
            <a:off x="-63860" y="28215"/>
            <a:ext cx="918881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Strategies to overcome the CMD problem</a:t>
            </a:r>
          </a:p>
        </p:txBody>
      </p:sp>
    </p:spTree>
    <p:extLst>
      <p:ext uri="{BB962C8B-B14F-4D97-AF65-F5344CB8AC3E}">
        <p14:creationId xmlns:p14="http://schemas.microsoft.com/office/powerpoint/2010/main" val="3957687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925345-9C4B-481B-8680-CC9F2DA4AD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" y="0"/>
            <a:ext cx="9105900" cy="6858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53959A6-5096-414E-AFAF-AAB82231539B}"/>
              </a:ext>
            </a:extLst>
          </p:cNvPr>
          <p:cNvSpPr txBox="1"/>
          <p:nvPr/>
        </p:nvSpPr>
        <p:spPr>
          <a:xfrm>
            <a:off x="7014" y="779817"/>
            <a:ext cx="91299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Proper management of planting material: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E3FF642-6501-46EE-8903-E8558AC228EA}"/>
              </a:ext>
            </a:extLst>
          </p:cNvPr>
          <p:cNvSpPr txBox="1"/>
          <p:nvPr/>
        </p:nvSpPr>
        <p:spPr>
          <a:xfrm>
            <a:off x="132334" y="4052371"/>
            <a:ext cx="91888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Is the corner of prosperity effective 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9BBEBCD-36ED-47C3-8BE2-0E9AABC06372}"/>
              </a:ext>
            </a:extLst>
          </p:cNvPr>
          <p:cNvSpPr txBox="1"/>
          <p:nvPr/>
        </p:nvSpPr>
        <p:spPr>
          <a:xfrm>
            <a:off x="86194" y="1254420"/>
            <a:ext cx="8944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7181" indent="-307181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Transmitted through cuttings from diseased plants </a:t>
            </a:r>
            <a:endParaRPr lang="en-US" b="1" dirty="0">
              <a:solidFill>
                <a:schemeClr val="accent6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75C99A0-F2C9-4587-96FD-F7B29D703355}"/>
              </a:ext>
            </a:extLst>
          </p:cNvPr>
          <p:cNvSpPr txBox="1"/>
          <p:nvPr/>
        </p:nvSpPr>
        <p:spPr>
          <a:xfrm>
            <a:off x="108600" y="1761868"/>
            <a:ext cx="9188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7181" indent="-307181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Positive selection: </a:t>
            </a:r>
            <a:r>
              <a:rPr lang="en-US" b="1" dirty="0">
                <a:solidFill>
                  <a:srgbClr val="C0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DO NOT 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take cuttings from diseased plants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C8E11EE-5F92-491E-BBE8-2876B592CFB0}"/>
              </a:ext>
            </a:extLst>
          </p:cNvPr>
          <p:cNvSpPr txBox="1"/>
          <p:nvPr/>
        </p:nvSpPr>
        <p:spPr>
          <a:xfrm>
            <a:off x="132334" y="2269316"/>
            <a:ext cx="9188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</a:t>
            </a:r>
            <a:r>
              <a:rPr lang="en-US" b="1" dirty="0">
                <a:solidFill>
                  <a:srgbClr val="C0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 DO NOT 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purchase planting material from unknown sources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D9489D9-D6F7-41EB-8E7A-B07C8489011F}"/>
              </a:ext>
            </a:extLst>
          </p:cNvPr>
          <p:cNvSpPr txBox="1"/>
          <p:nvPr/>
        </p:nvSpPr>
        <p:spPr>
          <a:xfrm>
            <a:off x="146075" y="2746130"/>
            <a:ext cx="9188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7181" indent="-307181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Eliminate plants from the field as they show symptoms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8D434FF-A48A-4546-BCB3-A37E49F50AE8}"/>
              </a:ext>
            </a:extLst>
          </p:cNvPr>
          <p:cNvSpPr txBox="1"/>
          <p:nvPr/>
        </p:nvSpPr>
        <p:spPr>
          <a:xfrm>
            <a:off x="128586" y="3231958"/>
            <a:ext cx="8972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7181" indent="-307181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Define the “corner of prosperity” (≈ 10% of the field), inspect it often, eliminate plants with symptoms, harvest plants just before planting time</a:t>
            </a:r>
            <a:endParaRPr lang="en-US" b="1" dirty="0">
              <a:solidFill>
                <a:schemeClr val="accent6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C476F0E-54DC-4427-8D09-C613017D11CA}"/>
              </a:ext>
            </a:extLst>
          </p:cNvPr>
          <p:cNvSpPr txBox="1"/>
          <p:nvPr/>
        </p:nvSpPr>
        <p:spPr>
          <a:xfrm>
            <a:off x="-63860" y="28215"/>
            <a:ext cx="918881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Strategies to overcome the CMD problem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1A7F157-78EB-413F-B3D9-D188466A1ED7}"/>
              </a:ext>
            </a:extLst>
          </p:cNvPr>
          <p:cNvGrpSpPr/>
          <p:nvPr/>
        </p:nvGrpSpPr>
        <p:grpSpPr>
          <a:xfrm>
            <a:off x="-724474" y="674662"/>
            <a:ext cx="10510037" cy="1770444"/>
            <a:chOff x="-1503076" y="-44970"/>
            <a:chExt cx="14013382" cy="2360592"/>
          </a:xfrm>
        </p:grpSpPr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E3C4FE6E-741C-4294-B043-41ED0F696C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03764" y="0"/>
              <a:ext cx="2688236" cy="2016177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E09F1B49-62D8-496A-8622-4A3102D46E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15528" y="-44970"/>
              <a:ext cx="2688236" cy="2016177"/>
            </a:xfrm>
            <a:prstGeom prst="rect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CA24BFAC-35FD-4FF4-97CB-70D1C65A08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536"/>
            <a:stretch/>
          </p:blipFill>
          <p:spPr>
            <a:xfrm>
              <a:off x="4629819" y="44970"/>
              <a:ext cx="2572360" cy="2064192"/>
            </a:xfrm>
            <a:prstGeom prst="rect">
              <a:avLst/>
            </a:prstGeom>
          </p:spPr>
        </p:pic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7FBEF4CF-33B3-42CA-A46E-ED8739A3D91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18216" y="139360"/>
              <a:ext cx="2628276" cy="1971207"/>
            </a:xfrm>
            <a:prstGeom prst="rect">
              <a:avLst/>
            </a:prstGeom>
          </p:spPr>
        </p:pic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C0AC14C0-D66B-44CD-8F5A-C3F9D6FE21D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445" y="252410"/>
              <a:ext cx="2752256" cy="1871249"/>
            </a:xfrm>
            <a:prstGeom prst="rect">
              <a:avLst/>
            </a:prstGeom>
          </p:spPr>
        </p:pic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C1D3014B-4E31-470E-819D-66829E5F656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03076" y="317836"/>
              <a:ext cx="2752256" cy="1918874"/>
            </a:xfrm>
            <a:prstGeom prst="rect">
              <a:avLst/>
            </a:prstGeom>
          </p:spPr>
        </p:pic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ADD3E37F-B078-42A1-AAFC-8DFE10C9CBBE}"/>
                </a:ext>
              </a:extLst>
            </p:cNvPr>
            <p:cNvSpPr/>
            <p:nvPr/>
          </p:nvSpPr>
          <p:spPr>
            <a:xfrm>
              <a:off x="-1323975" y="-13648"/>
              <a:ext cx="13634256" cy="3354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D78ECF6D-E190-48A4-B9F8-E1F2F3BB8706}"/>
                </a:ext>
              </a:extLst>
            </p:cNvPr>
            <p:cNvSpPr/>
            <p:nvPr/>
          </p:nvSpPr>
          <p:spPr>
            <a:xfrm>
              <a:off x="-1123950" y="1980142"/>
              <a:ext cx="13634256" cy="3354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0E4F0F6-00FA-406C-A430-B00FE8800688}"/>
              </a:ext>
            </a:extLst>
          </p:cNvPr>
          <p:cNvGrpSpPr/>
          <p:nvPr/>
        </p:nvGrpSpPr>
        <p:grpSpPr>
          <a:xfrm>
            <a:off x="23283" y="2957759"/>
            <a:ext cx="9084623" cy="3021295"/>
            <a:chOff x="23283" y="2957759"/>
            <a:chExt cx="9084623" cy="3021295"/>
          </a:xfrm>
        </p:grpSpPr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6BD27573-F592-474C-9322-1095CB38CD0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469"/>
            <a:stretch/>
          </p:blipFill>
          <p:spPr>
            <a:xfrm>
              <a:off x="4754347" y="2957759"/>
              <a:ext cx="4353559" cy="3021295"/>
            </a:xfrm>
            <a:prstGeom prst="rect">
              <a:avLst/>
            </a:prstGeom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10B1675B-4D2E-4E62-AD52-19B7EA0DFC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837"/>
            <a:stretch/>
          </p:blipFill>
          <p:spPr>
            <a:xfrm>
              <a:off x="23283" y="2957760"/>
              <a:ext cx="4353559" cy="3009263"/>
            </a:xfrm>
            <a:prstGeom prst="rect">
              <a:avLst/>
            </a:prstGeom>
          </p:spPr>
        </p:pic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E63C675-846B-4AD7-BBA4-9F04F561EF86}"/>
                </a:ext>
              </a:extLst>
            </p:cNvPr>
            <p:cNvSpPr txBox="1"/>
            <p:nvPr/>
          </p:nvSpPr>
          <p:spPr>
            <a:xfrm>
              <a:off x="577516" y="5416124"/>
              <a:ext cx="8048530" cy="369332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00CCFF"/>
                  </a:solidFill>
                  <a:latin typeface="Comic Sans MS" panose="030F0702030302020204" pitchFamily="66" charset="0"/>
                </a:rPr>
                <a:t>These two plots were in front of each other divided by a narrow road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1177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925345-9C4B-481B-8680-CC9F2DA4AD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" y="0"/>
            <a:ext cx="9105900" cy="6858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53959A6-5096-414E-AFAF-AAB82231539B}"/>
              </a:ext>
            </a:extLst>
          </p:cNvPr>
          <p:cNvSpPr txBox="1"/>
          <p:nvPr/>
        </p:nvSpPr>
        <p:spPr>
          <a:xfrm>
            <a:off x="7014" y="779817"/>
            <a:ext cx="91299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Proper management of planting material: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E3FF642-6501-46EE-8903-E8558AC228EA}"/>
              </a:ext>
            </a:extLst>
          </p:cNvPr>
          <p:cNvSpPr txBox="1"/>
          <p:nvPr/>
        </p:nvSpPr>
        <p:spPr>
          <a:xfrm>
            <a:off x="132334" y="4052371"/>
            <a:ext cx="91888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Is the corner of prosperity effective 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9BBEBCD-36ED-47C3-8BE2-0E9AABC06372}"/>
              </a:ext>
            </a:extLst>
          </p:cNvPr>
          <p:cNvSpPr txBox="1"/>
          <p:nvPr/>
        </p:nvSpPr>
        <p:spPr>
          <a:xfrm>
            <a:off x="86194" y="1254420"/>
            <a:ext cx="8944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7181" indent="-307181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Transmitted through cuttings from diseased plants </a:t>
            </a:r>
            <a:endParaRPr lang="en-US" b="1" dirty="0">
              <a:solidFill>
                <a:schemeClr val="accent6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75C99A0-F2C9-4587-96FD-F7B29D703355}"/>
              </a:ext>
            </a:extLst>
          </p:cNvPr>
          <p:cNvSpPr txBox="1"/>
          <p:nvPr/>
        </p:nvSpPr>
        <p:spPr>
          <a:xfrm>
            <a:off x="108600" y="1761868"/>
            <a:ext cx="9188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7181" indent="-307181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Positive selection: </a:t>
            </a:r>
            <a:r>
              <a:rPr lang="en-US" b="1" dirty="0">
                <a:solidFill>
                  <a:srgbClr val="C0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DO NOT 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take cuttings from diseased plants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C8E11EE-5F92-491E-BBE8-2876B592CFB0}"/>
              </a:ext>
            </a:extLst>
          </p:cNvPr>
          <p:cNvSpPr txBox="1"/>
          <p:nvPr/>
        </p:nvSpPr>
        <p:spPr>
          <a:xfrm>
            <a:off x="132334" y="2269316"/>
            <a:ext cx="9188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</a:t>
            </a:r>
            <a:r>
              <a:rPr lang="en-US" b="1" dirty="0">
                <a:solidFill>
                  <a:srgbClr val="C0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 DO NOT 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purchase planting material from unknown sources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D9489D9-D6F7-41EB-8E7A-B07C8489011F}"/>
              </a:ext>
            </a:extLst>
          </p:cNvPr>
          <p:cNvSpPr txBox="1"/>
          <p:nvPr/>
        </p:nvSpPr>
        <p:spPr>
          <a:xfrm>
            <a:off x="146075" y="2746130"/>
            <a:ext cx="9188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7181" indent="-307181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Eliminate plants from the field as they show symptoms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8D434FF-A48A-4546-BCB3-A37E49F50AE8}"/>
              </a:ext>
            </a:extLst>
          </p:cNvPr>
          <p:cNvSpPr txBox="1"/>
          <p:nvPr/>
        </p:nvSpPr>
        <p:spPr>
          <a:xfrm>
            <a:off x="128586" y="3231958"/>
            <a:ext cx="8972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7181" indent="-307181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Define the “corner of prosperity” (≈ 10% of the field), inspect it often, eliminate plants with symptoms, harvest plants just before planting time</a:t>
            </a:r>
            <a:endParaRPr lang="en-US" b="1" dirty="0">
              <a:solidFill>
                <a:schemeClr val="accent6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C476F0E-54DC-4427-8D09-C613017D11CA}"/>
              </a:ext>
            </a:extLst>
          </p:cNvPr>
          <p:cNvSpPr txBox="1"/>
          <p:nvPr/>
        </p:nvSpPr>
        <p:spPr>
          <a:xfrm>
            <a:off x="-63860" y="28215"/>
            <a:ext cx="918881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Strategies to overcome the CMD problem</a:t>
            </a:r>
          </a:p>
        </p:txBody>
      </p:sp>
    </p:spTree>
    <p:extLst>
      <p:ext uri="{BB962C8B-B14F-4D97-AF65-F5344CB8AC3E}">
        <p14:creationId xmlns:p14="http://schemas.microsoft.com/office/powerpoint/2010/main" val="296664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925345-9C4B-481B-8680-CC9F2DA4AD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" y="0"/>
            <a:ext cx="9105900" cy="6858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53959A6-5096-414E-AFAF-AAB82231539B}"/>
              </a:ext>
            </a:extLst>
          </p:cNvPr>
          <p:cNvSpPr txBox="1"/>
          <p:nvPr/>
        </p:nvSpPr>
        <p:spPr>
          <a:xfrm>
            <a:off x="7014" y="779817"/>
            <a:ext cx="91299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Proper management of planting material: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E3FF642-6501-46EE-8903-E8558AC228EA}"/>
              </a:ext>
            </a:extLst>
          </p:cNvPr>
          <p:cNvSpPr txBox="1"/>
          <p:nvPr/>
        </p:nvSpPr>
        <p:spPr>
          <a:xfrm>
            <a:off x="132334" y="4052371"/>
            <a:ext cx="91888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Is the corner of prosperity effective 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9BBEBCD-36ED-47C3-8BE2-0E9AABC06372}"/>
              </a:ext>
            </a:extLst>
          </p:cNvPr>
          <p:cNvSpPr txBox="1"/>
          <p:nvPr/>
        </p:nvSpPr>
        <p:spPr>
          <a:xfrm>
            <a:off x="86194" y="1254420"/>
            <a:ext cx="8944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7181" indent="-307181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Transmitted through cuttings from diseased plants </a:t>
            </a:r>
            <a:endParaRPr lang="en-US" b="1" dirty="0">
              <a:solidFill>
                <a:schemeClr val="accent6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75C99A0-F2C9-4587-96FD-F7B29D703355}"/>
              </a:ext>
            </a:extLst>
          </p:cNvPr>
          <p:cNvSpPr txBox="1"/>
          <p:nvPr/>
        </p:nvSpPr>
        <p:spPr>
          <a:xfrm>
            <a:off x="108600" y="1761868"/>
            <a:ext cx="9188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7181" indent="-307181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Positive selection: </a:t>
            </a:r>
            <a:r>
              <a:rPr lang="en-US" b="1" dirty="0">
                <a:solidFill>
                  <a:srgbClr val="C0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DO NOT 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take cuttings from diseased plants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C8E11EE-5F92-491E-BBE8-2876B592CFB0}"/>
              </a:ext>
            </a:extLst>
          </p:cNvPr>
          <p:cNvSpPr txBox="1"/>
          <p:nvPr/>
        </p:nvSpPr>
        <p:spPr>
          <a:xfrm>
            <a:off x="132334" y="2269316"/>
            <a:ext cx="9188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</a:t>
            </a:r>
            <a:r>
              <a:rPr lang="en-US" b="1" dirty="0">
                <a:solidFill>
                  <a:srgbClr val="C0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 DO NOT 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purchase planting material from unknown sources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D9489D9-D6F7-41EB-8E7A-B07C8489011F}"/>
              </a:ext>
            </a:extLst>
          </p:cNvPr>
          <p:cNvSpPr txBox="1"/>
          <p:nvPr/>
        </p:nvSpPr>
        <p:spPr>
          <a:xfrm>
            <a:off x="146075" y="2746130"/>
            <a:ext cx="9188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7181" indent="-307181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Eliminate plants from the field as they show symptoms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8D434FF-A48A-4546-BCB3-A37E49F50AE8}"/>
              </a:ext>
            </a:extLst>
          </p:cNvPr>
          <p:cNvSpPr txBox="1"/>
          <p:nvPr/>
        </p:nvSpPr>
        <p:spPr>
          <a:xfrm>
            <a:off x="128586" y="3231958"/>
            <a:ext cx="8972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7181" indent="-307181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Define the “corner of prosperity” (≈ 10% of the field), inspect it often, eliminate plants with symptoms, harvest plants just before planting time</a:t>
            </a:r>
            <a:endParaRPr lang="en-US" b="1" dirty="0">
              <a:solidFill>
                <a:schemeClr val="accent6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C476F0E-54DC-4427-8D09-C613017D11CA}"/>
              </a:ext>
            </a:extLst>
          </p:cNvPr>
          <p:cNvSpPr txBox="1"/>
          <p:nvPr/>
        </p:nvSpPr>
        <p:spPr>
          <a:xfrm>
            <a:off x="-63860" y="28215"/>
            <a:ext cx="918881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Strategies to overcome the CMD problem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CEB9D64-DB93-4278-9EB6-A94D785585D4}"/>
              </a:ext>
            </a:extLst>
          </p:cNvPr>
          <p:cNvSpPr txBox="1"/>
          <p:nvPr/>
        </p:nvSpPr>
        <p:spPr>
          <a:xfrm>
            <a:off x="230596" y="4540694"/>
            <a:ext cx="8899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7181" indent="-307181">
              <a:buFont typeface="Wingdings" panose="05000000000000000000" pitchFamily="2" charset="2"/>
              <a:buChar char="Ø"/>
            </a:pPr>
            <a:r>
              <a:rPr lang="es-ES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T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he “corner of prosperity” works particularly when the rate of infection from diseased to healthy plants is low: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8583C6E-5920-4160-8A9F-C82D7C7DAC1D}"/>
              </a:ext>
            </a:extLst>
          </p:cNvPr>
          <p:cNvSpPr txBox="1"/>
          <p:nvPr/>
        </p:nvSpPr>
        <p:spPr>
          <a:xfrm>
            <a:off x="663732" y="5263022"/>
            <a:ext cx="8899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•Whitefly pressure is limited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CCAFC49-5E0B-42BB-BD89-950EB6020070}"/>
              </a:ext>
            </a:extLst>
          </p:cNvPr>
          <p:cNvSpPr txBox="1"/>
          <p:nvPr/>
        </p:nvSpPr>
        <p:spPr>
          <a:xfrm>
            <a:off x="663732" y="5602069"/>
            <a:ext cx="82757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3122" indent="-213122"/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•Is the efficiency of transmission by whiteflies feeding on cassava in SE Asia lower than that of </a:t>
            </a:r>
            <a:r>
              <a:rPr lang="en-US" b="1" i="1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Bemisia</a:t>
            </a:r>
            <a:r>
              <a:rPr lang="en-US" b="1" i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 </a:t>
            </a:r>
            <a:r>
              <a:rPr lang="en-US" b="1" i="1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tabaci</a:t>
            </a:r>
            <a:r>
              <a:rPr lang="en-US" b="1" i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 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in Africa</a:t>
            </a:r>
            <a:r>
              <a:rPr lang="es-ES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?</a:t>
            </a:r>
            <a:endParaRPr lang="en-US" b="1" dirty="0">
              <a:solidFill>
                <a:schemeClr val="accent6">
                  <a:lumMod val="50000"/>
                </a:schemeClr>
              </a:solidFill>
              <a:latin typeface="Comic Sans MS" panose="030F0702030302020204" pitchFamily="66" charset="0"/>
              <a:sym typeface="Wingdings" panose="05000000000000000000" pitchFamily="2" charset="2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2EB3493-1C32-4EBC-9A9F-BA54ED57BE87}"/>
              </a:ext>
            </a:extLst>
          </p:cNvPr>
          <p:cNvGrpSpPr/>
          <p:nvPr/>
        </p:nvGrpSpPr>
        <p:grpSpPr>
          <a:xfrm>
            <a:off x="553585" y="1110459"/>
            <a:ext cx="4706373" cy="4853838"/>
            <a:chOff x="239948" y="231684"/>
            <a:chExt cx="6275164" cy="6471784"/>
          </a:xfrm>
        </p:grpSpPr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2D7BD9D2-2AFA-4307-A8B3-F951147A7C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612" t="6022" r="4706" b="2028"/>
            <a:stretch/>
          </p:blipFill>
          <p:spPr>
            <a:xfrm>
              <a:off x="2017962" y="3494150"/>
              <a:ext cx="4497150" cy="3209318"/>
            </a:xfrm>
            <a:prstGeom prst="rect">
              <a:avLst/>
            </a:prstGeom>
          </p:spPr>
        </p:pic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94C37D0B-3412-4404-968B-7274ACA3A79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9948" y="231684"/>
              <a:ext cx="2724498" cy="3626682"/>
            </a:xfrm>
            <a:prstGeom prst="rect">
              <a:avLst/>
            </a:prstGeom>
          </p:spPr>
        </p:pic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37A7A2B4-99DD-4CC2-A5A7-C6B7ACCF4224}"/>
              </a:ext>
            </a:extLst>
          </p:cNvPr>
          <p:cNvGrpSpPr/>
          <p:nvPr/>
        </p:nvGrpSpPr>
        <p:grpSpPr>
          <a:xfrm>
            <a:off x="5582947" y="773648"/>
            <a:ext cx="3103706" cy="4773738"/>
            <a:chOff x="6736354" y="263984"/>
            <a:chExt cx="4138275" cy="6364984"/>
          </a:xfrm>
        </p:grpSpPr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3E28369D-DF0F-4183-8C9B-055BC61DBB8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6354" y="263984"/>
              <a:ext cx="4138275" cy="3103706"/>
            </a:xfrm>
            <a:prstGeom prst="rect">
              <a:avLst/>
            </a:prstGeom>
          </p:spPr>
        </p:pic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2146516C-FCDA-4EA7-97CA-6DA78E553D9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6354" y="3525261"/>
              <a:ext cx="4138275" cy="310370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81755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925345-9C4B-481B-8680-CC9F2DA4AD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" y="0"/>
            <a:ext cx="9105900" cy="6858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53959A6-5096-414E-AFAF-AAB82231539B}"/>
              </a:ext>
            </a:extLst>
          </p:cNvPr>
          <p:cNvSpPr txBox="1"/>
          <p:nvPr/>
        </p:nvSpPr>
        <p:spPr>
          <a:xfrm>
            <a:off x="7014" y="779817"/>
            <a:ext cx="91299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Proper management of planting material: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E3FF642-6501-46EE-8903-E8558AC228EA}"/>
              </a:ext>
            </a:extLst>
          </p:cNvPr>
          <p:cNvSpPr txBox="1"/>
          <p:nvPr/>
        </p:nvSpPr>
        <p:spPr>
          <a:xfrm>
            <a:off x="132334" y="3882686"/>
            <a:ext cx="91888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Is the corner of prosperity effective 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9BBEBCD-36ED-47C3-8BE2-0E9AABC06372}"/>
              </a:ext>
            </a:extLst>
          </p:cNvPr>
          <p:cNvSpPr txBox="1"/>
          <p:nvPr/>
        </p:nvSpPr>
        <p:spPr>
          <a:xfrm>
            <a:off x="86194" y="1254420"/>
            <a:ext cx="8944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7181" indent="-307181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Transmitted through cuttings from diseased plants </a:t>
            </a:r>
            <a:endParaRPr lang="en-US" b="1" dirty="0">
              <a:solidFill>
                <a:schemeClr val="accent6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75C99A0-F2C9-4587-96FD-F7B29D703355}"/>
              </a:ext>
            </a:extLst>
          </p:cNvPr>
          <p:cNvSpPr txBox="1"/>
          <p:nvPr/>
        </p:nvSpPr>
        <p:spPr>
          <a:xfrm>
            <a:off x="108600" y="1761868"/>
            <a:ext cx="9188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7181" indent="-307181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Positive selection: </a:t>
            </a:r>
            <a:r>
              <a:rPr lang="en-US" b="1" dirty="0">
                <a:solidFill>
                  <a:srgbClr val="C0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DO NOT 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take cuttings from diseased plants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C8E11EE-5F92-491E-BBE8-2876B592CFB0}"/>
              </a:ext>
            </a:extLst>
          </p:cNvPr>
          <p:cNvSpPr txBox="1"/>
          <p:nvPr/>
        </p:nvSpPr>
        <p:spPr>
          <a:xfrm>
            <a:off x="132334" y="2269316"/>
            <a:ext cx="9188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</a:t>
            </a:r>
            <a:r>
              <a:rPr lang="en-US" b="1" dirty="0">
                <a:solidFill>
                  <a:srgbClr val="C0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 DO NOT 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purchase planting material from unknown sources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D9489D9-D6F7-41EB-8E7A-B07C8489011F}"/>
              </a:ext>
            </a:extLst>
          </p:cNvPr>
          <p:cNvSpPr txBox="1"/>
          <p:nvPr/>
        </p:nvSpPr>
        <p:spPr>
          <a:xfrm>
            <a:off x="146075" y="2746130"/>
            <a:ext cx="9188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7181" indent="-307181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Eliminate plants from the field as they show symptoms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8D434FF-A48A-4546-BCB3-A37E49F50AE8}"/>
              </a:ext>
            </a:extLst>
          </p:cNvPr>
          <p:cNvSpPr txBox="1"/>
          <p:nvPr/>
        </p:nvSpPr>
        <p:spPr>
          <a:xfrm>
            <a:off x="128586" y="3231958"/>
            <a:ext cx="8972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7181" indent="-307181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Define the “corner of prosperity” (≈ 10% of the field), inspect it often, eliminate plants with symptoms, harvest plants just before planting time</a:t>
            </a:r>
            <a:endParaRPr lang="en-US" b="1" dirty="0">
              <a:solidFill>
                <a:schemeClr val="accent6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C476F0E-54DC-4427-8D09-C613017D11CA}"/>
              </a:ext>
            </a:extLst>
          </p:cNvPr>
          <p:cNvSpPr txBox="1"/>
          <p:nvPr/>
        </p:nvSpPr>
        <p:spPr>
          <a:xfrm>
            <a:off x="-63860" y="28215"/>
            <a:ext cx="918881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Strategies to overcome the CMD problem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0AEF797-0222-4A8B-A866-3BD0CC912F49}"/>
              </a:ext>
            </a:extLst>
          </p:cNvPr>
          <p:cNvSpPr txBox="1"/>
          <p:nvPr/>
        </p:nvSpPr>
        <p:spPr>
          <a:xfrm>
            <a:off x="146075" y="5391370"/>
            <a:ext cx="91888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CMD-resistant varieties: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433BC7F-7C32-4215-89F0-FC266AF01EDF}"/>
              </a:ext>
            </a:extLst>
          </p:cNvPr>
          <p:cNvSpPr txBox="1"/>
          <p:nvPr/>
        </p:nvSpPr>
        <p:spPr>
          <a:xfrm>
            <a:off x="362641" y="6113940"/>
            <a:ext cx="88993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7181" indent="-307181">
              <a:buFont typeface="Wingdings" panose="05000000000000000000" pitchFamily="2" charset="2"/>
              <a:buChar char="Ø"/>
            </a:pPr>
            <a:r>
              <a:rPr lang="es-ES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T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he CMD</a:t>
            </a:r>
            <a:r>
              <a:rPr lang="en-US" b="1" baseline="-250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2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 resistance is VERY effective, does not break (so far) a</a:t>
            </a:r>
            <a:r>
              <a:rPr lang="es-ES" b="1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nd</a:t>
            </a:r>
            <a:r>
              <a:rPr lang="es-ES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 </a:t>
            </a:r>
            <a:r>
              <a:rPr lang="es-ES" b="1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it</a:t>
            </a:r>
            <a:r>
              <a:rPr lang="es-ES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 </a:t>
            </a:r>
            <a:r>
              <a:rPr lang="es-ES" b="1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is</a:t>
            </a:r>
            <a:r>
              <a:rPr lang="es-ES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 a single </a:t>
            </a:r>
            <a:r>
              <a:rPr lang="es-ES" b="1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dominant</a:t>
            </a:r>
            <a:r>
              <a:rPr lang="es-ES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 gene (</a:t>
            </a:r>
            <a:r>
              <a:rPr lang="es-ES" b="1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easy</a:t>
            </a:r>
            <a:r>
              <a:rPr lang="es-ES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 </a:t>
            </a:r>
            <a:r>
              <a:rPr lang="es-ES" b="1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to</a:t>
            </a:r>
            <a:r>
              <a:rPr lang="es-ES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 </a:t>
            </a:r>
            <a:r>
              <a:rPr lang="es-ES" b="1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handle</a:t>
            </a:r>
            <a:r>
              <a:rPr lang="es-ES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). </a:t>
            </a:r>
            <a:r>
              <a:rPr lang="es-ES" b="1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Already</a:t>
            </a:r>
            <a:r>
              <a:rPr lang="es-ES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 in </a:t>
            </a:r>
            <a:r>
              <a:rPr lang="es-ES" b="1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Thailand</a:t>
            </a:r>
            <a:endParaRPr lang="en-US" b="1" dirty="0">
              <a:solidFill>
                <a:schemeClr val="accent6">
                  <a:lumMod val="50000"/>
                </a:schemeClr>
              </a:solidFill>
              <a:latin typeface="Comic Sans MS" panose="030F0702030302020204" pitchFamily="66" charset="0"/>
              <a:sym typeface="Wingdings" panose="05000000000000000000" pitchFamily="2" charset="2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1A31333-9401-4C8B-B668-4B8F21159443}"/>
              </a:ext>
            </a:extLst>
          </p:cNvPr>
          <p:cNvSpPr txBox="1"/>
          <p:nvPr/>
        </p:nvSpPr>
        <p:spPr>
          <a:xfrm>
            <a:off x="362642" y="5791754"/>
            <a:ext cx="9188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7181" indent="-307181">
              <a:buFont typeface="Wingdings" panose="05000000000000000000" pitchFamily="2" charset="2"/>
              <a:buChar char="Ø"/>
            </a:pPr>
            <a:r>
              <a:rPr lang="es-ES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T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he ultimate solution is the deployment of resistant varieties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1CDE648-D2A9-4EE2-9197-00ADA2E97ACF}"/>
              </a:ext>
            </a:extLst>
          </p:cNvPr>
          <p:cNvSpPr txBox="1"/>
          <p:nvPr/>
        </p:nvSpPr>
        <p:spPr>
          <a:xfrm>
            <a:off x="146075" y="4332258"/>
            <a:ext cx="91888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Is it useful to control the whiteflies?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4A80DA0-C7D4-4AF0-B1A9-143CE27668AA}"/>
              </a:ext>
            </a:extLst>
          </p:cNvPr>
          <p:cNvSpPr txBox="1"/>
          <p:nvPr/>
        </p:nvSpPr>
        <p:spPr>
          <a:xfrm>
            <a:off x="156642" y="4792333"/>
            <a:ext cx="89441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7181" indent="-307181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It may be useful to treat stem cuttings with systemic insecticides which</a:t>
            </a:r>
          </a:p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   have been proven to protect plantlets for up to two months</a:t>
            </a:r>
          </a:p>
        </p:txBody>
      </p:sp>
    </p:spTree>
    <p:extLst>
      <p:ext uri="{BB962C8B-B14F-4D97-AF65-F5344CB8AC3E}">
        <p14:creationId xmlns:p14="http://schemas.microsoft.com/office/powerpoint/2010/main" val="3783565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4E980C38-4ACB-45D1-9467-F92B50B8FF50}"/>
              </a:ext>
            </a:extLst>
          </p:cNvPr>
          <p:cNvGrpSpPr/>
          <p:nvPr/>
        </p:nvGrpSpPr>
        <p:grpSpPr>
          <a:xfrm>
            <a:off x="-11244" y="0"/>
            <a:ext cx="9155244" cy="6858000"/>
            <a:chOff x="-11244" y="0"/>
            <a:chExt cx="9155244" cy="6858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C8A41C7C-649D-46E8-8A1D-0B18175C70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6" name="4 Imagen">
              <a:extLst>
                <a:ext uri="{FF2B5EF4-FFF2-40B4-BE49-F238E27FC236}">
                  <a16:creationId xmlns:a16="http://schemas.microsoft.com/office/drawing/2014/main" id="{DDC1AB62-946B-4B9F-A6E5-ED4CC0D0AB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453" b="73814"/>
            <a:stretch/>
          </p:blipFill>
          <p:spPr>
            <a:xfrm>
              <a:off x="24984" y="6075752"/>
              <a:ext cx="1486619" cy="777251"/>
            </a:xfrm>
            <a:prstGeom prst="rect">
              <a:avLst/>
            </a:prstGeom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D5D295A3-9328-4F52-8A7C-0D75DC1E250F}"/>
                </a:ext>
              </a:extLst>
            </p:cNvPr>
            <p:cNvSpPr/>
            <p:nvPr/>
          </p:nvSpPr>
          <p:spPr>
            <a:xfrm>
              <a:off x="-11244" y="2498"/>
              <a:ext cx="9155243" cy="6836764"/>
            </a:xfrm>
            <a:prstGeom prst="rect">
              <a:avLst/>
            </a:prstGeom>
            <a:solidFill>
              <a:schemeClr val="bg1">
                <a:alpha val="3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TextBox 8">
            <a:extLst>
              <a:ext uri="{FF2B5EF4-FFF2-40B4-BE49-F238E27FC236}">
                <a16:creationId xmlns:a16="http://schemas.microsoft.com/office/drawing/2014/main" id="{4A432730-B92C-460A-B76A-2AE7C77467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99870" y="18738"/>
            <a:ext cx="9372601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sz="3200" b="1" dirty="0">
                <a:solidFill>
                  <a:srgbClr val="FFFF00"/>
                </a:solidFill>
                <a:latin typeface="Comic Sans MS" panose="030F0702030302020204" pitchFamily="66" charset="0"/>
              </a:rPr>
              <a:t>Inventory, distribution &amp; management of disease resistance germplasm from CIAT: CMD and other cassava diseases</a:t>
            </a:r>
          </a:p>
          <a:p>
            <a:r>
              <a:rPr lang="en-US" sz="800" dirty="0"/>
              <a:t>	</a:t>
            </a:r>
          </a:p>
          <a:p>
            <a:pPr algn="ctr" eaLnBrk="1" hangingPunct="1"/>
            <a:r>
              <a:rPr lang="en-AU" altLang="es-CO" sz="2400" b="1" dirty="0" err="1">
                <a:solidFill>
                  <a:srgbClr val="FFFF00"/>
                </a:solidFill>
                <a:latin typeface="Comic Sans MS" panose="030F0702030302020204" pitchFamily="66" charset="0"/>
              </a:rPr>
              <a:t>Hernán</a:t>
            </a:r>
            <a:r>
              <a:rPr lang="en-AU" altLang="es-CO" sz="2400" b="1" dirty="0">
                <a:solidFill>
                  <a:srgbClr val="FFFF00"/>
                </a:solidFill>
                <a:latin typeface="Comic Sans MS" panose="030F0702030302020204" pitchFamily="66" charset="0"/>
              </a:rPr>
              <a:t> Ceballos</a:t>
            </a:r>
            <a:endParaRPr lang="en-US" altLang="es-CO" sz="2400" b="1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E907D79-8714-41CF-8188-F701B001E299}"/>
              </a:ext>
            </a:extLst>
          </p:cNvPr>
          <p:cNvGrpSpPr/>
          <p:nvPr/>
        </p:nvGrpSpPr>
        <p:grpSpPr>
          <a:xfrm>
            <a:off x="768293" y="2199532"/>
            <a:ext cx="7924392" cy="3908762"/>
            <a:chOff x="1408233" y="1544473"/>
            <a:chExt cx="7924392" cy="3908762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AC128D1-0B96-43CC-ABE7-512C247F2C52}"/>
                </a:ext>
              </a:extLst>
            </p:cNvPr>
            <p:cNvSpPr txBox="1"/>
            <p:nvPr/>
          </p:nvSpPr>
          <p:spPr>
            <a:xfrm>
              <a:off x="1432809" y="2608250"/>
              <a:ext cx="7899816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tabLst>
                  <a:tab pos="8634413" algn="l"/>
                </a:tabLst>
              </a:pPr>
              <a:endParaRPr lang="en-US" sz="1200" b="1" dirty="0">
                <a:solidFill>
                  <a:srgbClr val="01E9F5"/>
                </a:solidFill>
                <a:latin typeface="Comic Sans MS" panose="030F0702030302020204" pitchFamily="66" charset="0"/>
              </a:endParaRPr>
            </a:p>
            <a:p>
              <a:pPr>
                <a:tabLst>
                  <a:tab pos="8634413" algn="l"/>
                </a:tabLst>
              </a:pPr>
              <a:r>
                <a:rPr lang="en-US" sz="2800" b="1" dirty="0">
                  <a:solidFill>
                    <a:srgbClr val="01E9F5"/>
                  </a:solidFill>
                  <a:latin typeface="Comic Sans MS" panose="030F0702030302020204" pitchFamily="66" charset="0"/>
                </a:rPr>
                <a:t>Deployment of resistant varieties</a:t>
              </a:r>
            </a:p>
            <a:p>
              <a:pPr>
                <a:tabLst>
                  <a:tab pos="8634413" algn="l"/>
                </a:tabLst>
              </a:pPr>
              <a:endParaRPr lang="en-US" sz="1200" b="1" dirty="0">
                <a:solidFill>
                  <a:srgbClr val="01E9F5"/>
                </a:solidFill>
                <a:latin typeface="Comic Sans MS" panose="030F0702030302020204" pitchFamily="66" charset="0"/>
              </a:endParaRPr>
            </a:p>
            <a:p>
              <a:pPr>
                <a:tabLst>
                  <a:tab pos="8634413" algn="l"/>
                </a:tabLst>
              </a:pPr>
              <a:r>
                <a:rPr lang="en-US" sz="2800" b="1" dirty="0">
                  <a:solidFill>
                    <a:srgbClr val="01E9F5"/>
                  </a:solidFill>
                  <a:latin typeface="Comic Sans MS" panose="030F0702030302020204" pitchFamily="66" charset="0"/>
                </a:rPr>
                <a:t>  </a:t>
              </a:r>
              <a:r>
                <a:rPr lang="en-US" sz="2800" b="1" dirty="0">
                  <a:solidFill>
                    <a:srgbClr val="01E9F5"/>
                  </a:solidFill>
                  <a:latin typeface="Comic Sans MS" panose="030F0702030302020204" pitchFamily="66" charset="0"/>
                  <a:sym typeface="Wingdings" panose="05000000000000000000" pitchFamily="2" charset="2"/>
                </a:rPr>
                <a:t> </a:t>
              </a:r>
              <a:r>
                <a:rPr lang="en-US" sz="2800" b="1" dirty="0">
                  <a:solidFill>
                    <a:srgbClr val="01E9F5"/>
                  </a:solidFill>
                  <a:latin typeface="Comic Sans MS" panose="030F0702030302020204" pitchFamily="66" charset="0"/>
                </a:rPr>
                <a:t>Introduced germplasm</a:t>
              </a:r>
            </a:p>
            <a:p>
              <a:pPr>
                <a:tabLst>
                  <a:tab pos="8634413" algn="l"/>
                </a:tabLst>
              </a:pPr>
              <a:endParaRPr lang="en-US" sz="1200" b="1" dirty="0">
                <a:solidFill>
                  <a:srgbClr val="01E9F5"/>
                </a:solidFill>
                <a:latin typeface="Comic Sans MS" panose="030F0702030302020204" pitchFamily="66" charset="0"/>
              </a:endParaRPr>
            </a:p>
            <a:p>
              <a:pPr>
                <a:tabLst>
                  <a:tab pos="8634413" algn="l"/>
                </a:tabLst>
              </a:pPr>
              <a:endParaRPr lang="en-US" sz="3600" b="1" dirty="0">
                <a:solidFill>
                  <a:srgbClr val="01E9F5"/>
                </a:solidFill>
                <a:latin typeface="Comic Sans MS" panose="030F0702030302020204" pitchFamily="66" charset="0"/>
              </a:endParaRPr>
            </a:p>
            <a:p>
              <a:pPr>
                <a:tabLst>
                  <a:tab pos="8634413" algn="l"/>
                </a:tabLst>
              </a:pPr>
              <a:endParaRPr lang="en-US" sz="1600" b="1" dirty="0">
                <a:solidFill>
                  <a:srgbClr val="01E9F5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582F953-C83F-4AE1-AB1C-52E5637924F3}"/>
                </a:ext>
              </a:extLst>
            </p:cNvPr>
            <p:cNvSpPr txBox="1"/>
            <p:nvPr/>
          </p:nvSpPr>
          <p:spPr>
            <a:xfrm>
              <a:off x="1408233" y="1544473"/>
              <a:ext cx="7899816" cy="39087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tabLst>
                  <a:tab pos="8634413" algn="l"/>
                </a:tabLst>
              </a:pPr>
              <a:r>
                <a:rPr lang="en-US" sz="2800" b="1" dirty="0">
                  <a:solidFill>
                    <a:schemeClr val="bg1">
                      <a:lumMod val="75000"/>
                    </a:schemeClr>
                  </a:solidFill>
                  <a:latin typeface="Comic Sans MS" panose="030F0702030302020204" pitchFamily="66" charset="0"/>
                </a:rPr>
                <a:t>Introduction: the honeymoon is over  </a:t>
              </a:r>
            </a:p>
            <a:p>
              <a:pPr>
                <a:tabLst>
                  <a:tab pos="8634413" algn="l"/>
                </a:tabLst>
              </a:pPr>
              <a:endParaRPr lang="en-US" sz="1200" b="1" dirty="0">
                <a:solidFill>
                  <a:schemeClr val="bg1">
                    <a:lumMod val="75000"/>
                  </a:schemeClr>
                </a:solidFill>
                <a:latin typeface="Comic Sans MS" panose="030F0702030302020204" pitchFamily="66" charset="0"/>
              </a:endParaRPr>
            </a:p>
            <a:p>
              <a:pPr>
                <a:tabLst>
                  <a:tab pos="8634413" algn="l"/>
                </a:tabLst>
              </a:pPr>
              <a:r>
                <a:rPr lang="en-US" sz="2800" b="1" dirty="0">
                  <a:solidFill>
                    <a:schemeClr val="bg1">
                      <a:lumMod val="75000"/>
                    </a:schemeClr>
                  </a:solidFill>
                  <a:latin typeface="Comic Sans MS" panose="030F0702030302020204" pitchFamily="66" charset="0"/>
                </a:rPr>
                <a:t>Management options</a:t>
              </a:r>
            </a:p>
            <a:p>
              <a:pPr>
                <a:tabLst>
                  <a:tab pos="8634413" algn="l"/>
                </a:tabLst>
              </a:pPr>
              <a:endParaRPr lang="en-US" sz="1200" b="1" dirty="0">
                <a:solidFill>
                  <a:srgbClr val="C00000"/>
                </a:solidFill>
                <a:latin typeface="Comic Sans MS" panose="030F0702030302020204" pitchFamily="66" charset="0"/>
              </a:endParaRPr>
            </a:p>
            <a:p>
              <a:pPr>
                <a:tabLst>
                  <a:tab pos="8634413" algn="l"/>
                </a:tabLst>
              </a:pPr>
              <a:r>
                <a:rPr lang="en-US" sz="2800" b="1" dirty="0">
                  <a:solidFill>
                    <a:srgbClr val="C00000"/>
                  </a:solidFill>
                  <a:latin typeface="Comic Sans MS" panose="030F0702030302020204" pitchFamily="66" charset="0"/>
                </a:rPr>
                <a:t>Deployment of resistant varieties</a:t>
              </a:r>
            </a:p>
            <a:p>
              <a:pPr>
                <a:tabLst>
                  <a:tab pos="8634413" algn="l"/>
                </a:tabLst>
              </a:pPr>
              <a:endParaRPr lang="en-US" sz="1200" b="1" dirty="0">
                <a:solidFill>
                  <a:srgbClr val="C00000"/>
                </a:solidFill>
                <a:latin typeface="Comic Sans MS" panose="030F0702030302020204" pitchFamily="66" charset="0"/>
              </a:endParaRPr>
            </a:p>
            <a:p>
              <a:pPr>
                <a:tabLst>
                  <a:tab pos="8634413" algn="l"/>
                </a:tabLst>
              </a:pPr>
              <a:r>
                <a:rPr lang="en-US" sz="2800" b="1" dirty="0">
                  <a:solidFill>
                    <a:srgbClr val="C00000"/>
                  </a:solidFill>
                  <a:latin typeface="Comic Sans MS" panose="030F0702030302020204" pitchFamily="66" charset="0"/>
                </a:rPr>
                <a:t>  </a:t>
              </a:r>
              <a:r>
                <a:rPr lang="en-US" sz="2800" b="1" dirty="0">
                  <a:solidFill>
                    <a:srgbClr val="C00000"/>
                  </a:solidFill>
                  <a:latin typeface="Comic Sans MS" panose="030F0702030302020204" pitchFamily="66" charset="0"/>
                  <a:sym typeface="Wingdings" panose="05000000000000000000" pitchFamily="2" charset="2"/>
                </a:rPr>
                <a:t> </a:t>
              </a:r>
              <a:r>
                <a:rPr lang="en-US" sz="2800" b="1" dirty="0">
                  <a:solidFill>
                    <a:srgbClr val="C00000"/>
                  </a:solidFill>
                  <a:latin typeface="Comic Sans MS" panose="030F0702030302020204" pitchFamily="66" charset="0"/>
                </a:rPr>
                <a:t>Introduced germplasm</a:t>
              </a:r>
            </a:p>
            <a:p>
              <a:pPr>
                <a:tabLst>
                  <a:tab pos="8634413" algn="l"/>
                </a:tabLst>
              </a:pPr>
              <a:endParaRPr lang="en-US" sz="1200" b="1" dirty="0">
                <a:solidFill>
                  <a:srgbClr val="C00000"/>
                </a:solidFill>
                <a:latin typeface="Comic Sans MS" panose="030F0702030302020204" pitchFamily="66" charset="0"/>
              </a:endParaRPr>
            </a:p>
            <a:p>
              <a:pPr>
                <a:tabLst>
                  <a:tab pos="8634413" algn="l"/>
                </a:tabLst>
              </a:pPr>
              <a:r>
                <a:rPr lang="en-US" sz="2800" b="1" dirty="0">
                  <a:solidFill>
                    <a:schemeClr val="bg1">
                      <a:lumMod val="75000"/>
                    </a:schemeClr>
                  </a:solidFill>
                  <a:latin typeface="Comic Sans MS" panose="030F0702030302020204" pitchFamily="66" charset="0"/>
                </a:rPr>
                <a:t>  </a:t>
              </a:r>
              <a:r>
                <a:rPr lang="en-US" sz="2800" b="1" dirty="0">
                  <a:solidFill>
                    <a:schemeClr val="bg1">
                      <a:lumMod val="75000"/>
                    </a:schemeClr>
                  </a:solidFill>
                  <a:latin typeface="Comic Sans MS" panose="030F0702030302020204" pitchFamily="66" charset="0"/>
                  <a:sym typeface="Wingdings" panose="05000000000000000000" pitchFamily="2" charset="2"/>
                </a:rPr>
                <a:t> </a:t>
              </a:r>
              <a:r>
                <a:rPr lang="en-US" sz="2800" b="1" dirty="0">
                  <a:solidFill>
                    <a:schemeClr val="bg1">
                      <a:lumMod val="75000"/>
                    </a:schemeClr>
                  </a:solidFill>
                  <a:latin typeface="Comic Sans MS" panose="030F0702030302020204" pitchFamily="66" charset="0"/>
                </a:rPr>
                <a:t>Development of CMD resistant clones</a:t>
              </a:r>
            </a:p>
            <a:p>
              <a:pPr>
                <a:tabLst>
                  <a:tab pos="8634413" algn="l"/>
                </a:tabLst>
              </a:pPr>
              <a:endParaRPr lang="en-US" sz="3600" b="1" dirty="0">
                <a:solidFill>
                  <a:srgbClr val="C00000"/>
                </a:solidFill>
                <a:latin typeface="Comic Sans MS" panose="030F0702030302020204" pitchFamily="66" charset="0"/>
              </a:endParaRPr>
            </a:p>
            <a:p>
              <a:pPr>
                <a:tabLst>
                  <a:tab pos="8634413" algn="l"/>
                </a:tabLst>
              </a:pPr>
              <a:endParaRPr lang="en-US" sz="1600" b="1" dirty="0">
                <a:solidFill>
                  <a:srgbClr val="C00000"/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809225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AA591C3-4773-412C-AF21-93AE51AE9A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2" y="-28074"/>
            <a:ext cx="9134415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74982E3-E205-4A4E-A05F-EFCAD7274430}"/>
              </a:ext>
            </a:extLst>
          </p:cNvPr>
          <p:cNvSpPr txBox="1"/>
          <p:nvPr/>
        </p:nvSpPr>
        <p:spPr>
          <a:xfrm>
            <a:off x="-44811" y="164302"/>
            <a:ext cx="918881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rgbClr val="003300"/>
                </a:solidFill>
                <a:latin typeface="Comic Sans MS" panose="030F0702030302020204" pitchFamily="66" charset="0"/>
              </a:rPr>
              <a:t>Breeding and deployment of cassava clones </a:t>
            </a:r>
          </a:p>
          <a:p>
            <a:pPr algn="ctr"/>
            <a:r>
              <a:rPr lang="en-US" sz="3000" b="1" dirty="0">
                <a:solidFill>
                  <a:srgbClr val="003300"/>
                </a:solidFill>
                <a:latin typeface="Comic Sans MS" panose="030F0702030302020204" pitchFamily="66" charset="0"/>
              </a:rPr>
              <a:t>with CMD resistance in SE Asia</a:t>
            </a:r>
          </a:p>
          <a:p>
            <a:pPr algn="ctr"/>
            <a:r>
              <a:rPr lang="es-ES" b="1" dirty="0">
                <a:solidFill>
                  <a:srgbClr val="003300"/>
                </a:solidFill>
                <a:latin typeface="Comic Sans MS" panose="030F0702030302020204" pitchFamily="66" charset="0"/>
              </a:rPr>
              <a:t>H</a:t>
            </a:r>
            <a:r>
              <a:rPr lang="en-US" b="1" dirty="0" err="1">
                <a:solidFill>
                  <a:srgbClr val="003300"/>
                </a:solidFill>
                <a:latin typeface="Comic Sans MS" panose="030F0702030302020204" pitchFamily="66" charset="0"/>
              </a:rPr>
              <a:t>ernán</a:t>
            </a:r>
            <a:r>
              <a:rPr lang="en-US" b="1" dirty="0">
                <a:solidFill>
                  <a:srgbClr val="003300"/>
                </a:solidFill>
                <a:latin typeface="Comic Sans MS" panose="030F0702030302020204" pitchFamily="66" charset="0"/>
              </a:rPr>
              <a:t> Ceballos (CIAT) and Peter Kulakow (IITA)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548011D-1490-4892-866A-9454D56C7CAE}"/>
              </a:ext>
            </a:extLst>
          </p:cNvPr>
          <p:cNvSpPr txBox="1"/>
          <p:nvPr/>
        </p:nvSpPr>
        <p:spPr>
          <a:xfrm>
            <a:off x="10632" y="1456964"/>
            <a:ext cx="91285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Driving principle:</a:t>
            </a:r>
          </a:p>
          <a:p>
            <a:r>
              <a:rPr lang="en-US" sz="2000" b="1" dirty="0">
                <a:solidFill>
                  <a:srgbClr val="003300"/>
                </a:solidFill>
                <a:latin typeface="Comic Sans MS" panose="030F0702030302020204" pitchFamily="66" charset="0"/>
              </a:rPr>
              <a:t>A plant from an introduced clone that can survive CMD is better than a dead plant from a Thai variety (even though it is not as good, genetically speaking)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CA518EB-3A52-405C-A0EB-EF66F320F1A3}"/>
              </a:ext>
            </a:extLst>
          </p:cNvPr>
          <p:cNvSpPr txBox="1"/>
          <p:nvPr/>
        </p:nvSpPr>
        <p:spPr>
          <a:xfrm>
            <a:off x="-15949" y="3200401"/>
            <a:ext cx="912857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Available sources of CMD-resistant clones: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54A95AE-2830-49BF-9931-CFE3B781D83D}"/>
              </a:ext>
            </a:extLst>
          </p:cNvPr>
          <p:cNvSpPr txBox="1"/>
          <p:nvPr/>
        </p:nvSpPr>
        <p:spPr>
          <a:xfrm>
            <a:off x="13095" y="3801589"/>
            <a:ext cx="91285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3300"/>
                </a:solidFill>
                <a:latin typeface="Comic Sans MS" panose="030F0702030302020204" pitchFamily="66" charset="0"/>
              </a:rPr>
              <a:t>The original sources introduced in 2011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884E70A-1ED0-4489-8675-F0AE1D3FC234}"/>
              </a:ext>
            </a:extLst>
          </p:cNvPr>
          <p:cNvSpPr txBox="1"/>
          <p:nvPr/>
        </p:nvSpPr>
        <p:spPr>
          <a:xfrm>
            <a:off x="33148" y="4263254"/>
            <a:ext cx="91285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3300"/>
                </a:solidFill>
                <a:latin typeface="Comic Sans MS" panose="030F0702030302020204" pitchFamily="66" charset="0"/>
              </a:rPr>
              <a:t>New sources from Africa generously shared by IITA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9DF0D0A-F0AB-477C-95B9-5C228BBC3573}"/>
              </a:ext>
            </a:extLst>
          </p:cNvPr>
          <p:cNvSpPr txBox="1"/>
          <p:nvPr/>
        </p:nvSpPr>
        <p:spPr>
          <a:xfrm>
            <a:off x="53201" y="4771815"/>
            <a:ext cx="91285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3300"/>
                </a:solidFill>
                <a:latin typeface="Comic Sans MS" panose="030F0702030302020204" pitchFamily="66" charset="0"/>
              </a:rPr>
              <a:t>New sources from India carrying CMD</a:t>
            </a:r>
            <a:r>
              <a:rPr lang="en-US" sz="2000" b="1" baseline="-25000" dirty="0">
                <a:solidFill>
                  <a:srgbClr val="00330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9EEEDED-8599-42FC-98E9-C74084BDB4A5}"/>
              </a:ext>
            </a:extLst>
          </p:cNvPr>
          <p:cNvSpPr txBox="1"/>
          <p:nvPr/>
        </p:nvSpPr>
        <p:spPr>
          <a:xfrm>
            <a:off x="53201" y="5286847"/>
            <a:ext cx="91285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3300"/>
                </a:solidFill>
                <a:latin typeface="Comic Sans MS" panose="030F0702030302020204" pitchFamily="66" charset="0"/>
              </a:rPr>
              <a:t>Introduced segregating populations (carrying CMD</a:t>
            </a:r>
            <a:r>
              <a:rPr lang="en-US" sz="2000" b="1" baseline="-25000" dirty="0">
                <a:solidFill>
                  <a:srgbClr val="003300"/>
                </a:solidFill>
                <a:latin typeface="Comic Sans MS" panose="030F0702030302020204" pitchFamily="66" charset="0"/>
              </a:rPr>
              <a:t>2</a:t>
            </a:r>
            <a:r>
              <a:rPr lang="en-US" sz="2000" b="1" dirty="0">
                <a:solidFill>
                  <a:srgbClr val="003300"/>
                </a:solidFill>
                <a:latin typeface="Comic Sans MS" panose="030F0702030302020204" pitchFamily="66" charset="0"/>
              </a:rPr>
              <a:t>) </a:t>
            </a:r>
            <a:endParaRPr lang="en-US" sz="2000" b="1" baseline="-25000" dirty="0">
              <a:solidFill>
                <a:srgbClr val="003300"/>
              </a:solidFill>
              <a:latin typeface="Comic Sans MS" panose="030F0702030302020204" pitchFamily="66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C42D244-A024-45D7-9453-E514BA12C6DE}"/>
              </a:ext>
            </a:extLst>
          </p:cNvPr>
          <p:cNvSpPr txBox="1"/>
          <p:nvPr/>
        </p:nvSpPr>
        <p:spPr>
          <a:xfrm>
            <a:off x="63479" y="5735225"/>
            <a:ext cx="91285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3300"/>
                </a:solidFill>
                <a:latin typeface="Comic Sans MS" panose="030F0702030302020204" pitchFamily="66" charset="0"/>
              </a:rPr>
              <a:t>Segregating populations (carrying CMD</a:t>
            </a:r>
            <a:r>
              <a:rPr lang="en-US" sz="2000" b="1" baseline="-25000" dirty="0">
                <a:solidFill>
                  <a:srgbClr val="003300"/>
                </a:solidFill>
                <a:latin typeface="Comic Sans MS" panose="030F0702030302020204" pitchFamily="66" charset="0"/>
              </a:rPr>
              <a:t>2</a:t>
            </a:r>
            <a:r>
              <a:rPr lang="en-US" sz="2000" b="1" dirty="0">
                <a:solidFill>
                  <a:srgbClr val="003300"/>
                </a:solidFill>
                <a:latin typeface="Comic Sans MS" panose="030F0702030302020204" pitchFamily="66" charset="0"/>
              </a:rPr>
              <a:t>) produced locally </a:t>
            </a:r>
            <a:endParaRPr lang="en-US" sz="2000" b="1" baseline="-25000" dirty="0">
              <a:solidFill>
                <a:srgbClr val="003300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DBBBF73-6461-409D-8631-00CF522BF2AE}"/>
              </a:ext>
            </a:extLst>
          </p:cNvPr>
          <p:cNvSpPr txBox="1"/>
          <p:nvPr/>
        </p:nvSpPr>
        <p:spPr>
          <a:xfrm>
            <a:off x="86162" y="6214312"/>
            <a:ext cx="91285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Screen germplasm collection for resistance to CMD and witches broom</a:t>
            </a:r>
            <a:endParaRPr lang="en-US" sz="2000" b="1" baseline="-25000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8C5EFA1-0A29-40C8-9765-CA74CF641BC0}"/>
              </a:ext>
            </a:extLst>
          </p:cNvPr>
          <p:cNvGrpSpPr/>
          <p:nvPr/>
        </p:nvGrpSpPr>
        <p:grpSpPr>
          <a:xfrm>
            <a:off x="-1" y="-1"/>
            <a:ext cx="9144002" cy="6824273"/>
            <a:chOff x="-1" y="-1"/>
            <a:chExt cx="9144002" cy="6824273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3E8E6E3-F2E9-4718-89B7-549386D790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-405541" y="428026"/>
              <a:ext cx="3244330" cy="2433248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F357E2-7B11-486F-B38C-84ADE9ECBAE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27429" y="-1"/>
              <a:ext cx="3278057" cy="3278057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02261C8C-B9E6-4297-9657-F3684F3C81F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5865942" y="0"/>
              <a:ext cx="3278057" cy="3278057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773BFD7D-E46F-406D-A40E-CF5A83E4D2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463"/>
            <a:stretch/>
          </p:blipFill>
          <p:spPr>
            <a:xfrm>
              <a:off x="4550765" y="3328187"/>
              <a:ext cx="4593236" cy="3496085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A229D951-62EB-4E86-9C76-01F4B5ABB7B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16"/>
            <a:stretch/>
          </p:blipFill>
          <p:spPr>
            <a:xfrm>
              <a:off x="-1" y="3328187"/>
              <a:ext cx="4511545" cy="349608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07197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8" grpId="0"/>
      <p:bldP spid="20" grpId="0"/>
      <p:bldP spid="21" grpId="0"/>
      <p:bldP spid="22" grpId="0"/>
      <p:bldP spid="23" grpId="0"/>
      <p:bldP spid="24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0009808D-FC57-4453-9D40-E2462FD150B2}"/>
              </a:ext>
            </a:extLst>
          </p:cNvPr>
          <p:cNvGrpSpPr/>
          <p:nvPr/>
        </p:nvGrpSpPr>
        <p:grpSpPr>
          <a:xfrm>
            <a:off x="-1" y="-1"/>
            <a:ext cx="9144002" cy="6824273"/>
            <a:chOff x="-1" y="-1"/>
            <a:chExt cx="9144002" cy="6824273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4A47E9B0-FF4D-47C2-BD63-3871432815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-405541" y="428026"/>
              <a:ext cx="3244330" cy="2433248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6D7A463-EB2F-4A1F-B05A-0DF5DC1075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27429" y="-1"/>
              <a:ext cx="3278057" cy="3278057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CED1095-8465-4681-8CFC-F9FEE006BEA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5865942" y="0"/>
              <a:ext cx="3278057" cy="3278057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14FE1A8-7946-4FAF-88CC-AEB858C464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463"/>
            <a:stretch/>
          </p:blipFill>
          <p:spPr>
            <a:xfrm>
              <a:off x="4550765" y="3328187"/>
              <a:ext cx="4593236" cy="3496085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9CF6DCF8-F0E2-4EDB-8994-E4B3216064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16"/>
            <a:stretch/>
          </p:blipFill>
          <p:spPr>
            <a:xfrm>
              <a:off x="-1" y="3328187"/>
              <a:ext cx="4511545" cy="349608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649765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AA591C3-4773-412C-AF21-93AE51AE9A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2" y="-28074"/>
            <a:ext cx="9134415" cy="685800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2E1648A2-34A5-424C-AABA-D81D9ECD2C5D}"/>
              </a:ext>
            </a:extLst>
          </p:cNvPr>
          <p:cNvGrpSpPr/>
          <p:nvPr/>
        </p:nvGrpSpPr>
        <p:grpSpPr>
          <a:xfrm>
            <a:off x="0" y="43250"/>
            <a:ext cx="9188810" cy="4824873"/>
            <a:chOff x="-44810" y="954609"/>
            <a:chExt cx="9188810" cy="4824873"/>
          </a:xfrm>
        </p:grpSpPr>
        <p:graphicFrame>
          <p:nvGraphicFramePr>
            <p:cNvPr id="12" name="Chart 11">
              <a:extLst>
                <a:ext uri="{FF2B5EF4-FFF2-40B4-BE49-F238E27FC236}">
                  <a16:creationId xmlns:a16="http://schemas.microsoft.com/office/drawing/2014/main" id="{5DD7A44C-B151-4076-9BF8-027D1C44075F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018553792"/>
                </p:ext>
              </p:extLst>
            </p:nvPr>
          </p:nvGraphicFramePr>
          <p:xfrm>
            <a:off x="842211" y="1724843"/>
            <a:ext cx="7218947" cy="405463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4FF660B-4A45-4B05-9DEA-5B134DBB78B3}"/>
                </a:ext>
              </a:extLst>
            </p:cNvPr>
            <p:cNvSpPr txBox="1"/>
            <p:nvPr/>
          </p:nvSpPr>
          <p:spPr>
            <a:xfrm>
              <a:off x="-44810" y="954609"/>
              <a:ext cx="918881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000" b="1" dirty="0">
                  <a:solidFill>
                    <a:schemeClr val="accent6">
                      <a:lumMod val="50000"/>
                    </a:schemeClr>
                  </a:solidFill>
                  <a:latin typeface="Comic Sans MS" panose="030F0702030302020204" pitchFamily="66" charset="0"/>
                </a:rPr>
                <a:t>Incidence of CMD in elite cassava germplasm</a:t>
              </a:r>
            </a:p>
          </p:txBody>
        </p:sp>
        <p:sp>
          <p:nvSpPr>
            <p:cNvPr id="14" name="TextBox 1">
              <a:extLst>
                <a:ext uri="{FF2B5EF4-FFF2-40B4-BE49-F238E27FC236}">
                  <a16:creationId xmlns:a16="http://schemas.microsoft.com/office/drawing/2014/main" id="{0BD52602-BBC9-4CBC-A7FC-A55A4F0D48F4}"/>
                </a:ext>
              </a:extLst>
            </p:cNvPr>
            <p:cNvSpPr txBox="1"/>
            <p:nvPr/>
          </p:nvSpPr>
          <p:spPr>
            <a:xfrm>
              <a:off x="1678404" y="4618435"/>
              <a:ext cx="685800" cy="279734"/>
            </a:xfrm>
            <a:prstGeom prst="rect">
              <a:avLst/>
            </a:prstGeom>
          </p:spPr>
          <p:txBody>
            <a:bodyPr wrap="non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ES" sz="1500" dirty="0">
                  <a:solidFill>
                    <a:srgbClr val="0070C0"/>
                  </a:solidFill>
                  <a:latin typeface="Comic Sans MS" panose="030F0702030302020204" pitchFamily="66" charset="0"/>
                </a:rPr>
                <a:t>KU50</a:t>
              </a:r>
              <a:endParaRPr lang="en-US" sz="1500" dirty="0">
                <a:solidFill>
                  <a:srgbClr val="0070C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15" name="TextBox 1">
              <a:extLst>
                <a:ext uri="{FF2B5EF4-FFF2-40B4-BE49-F238E27FC236}">
                  <a16:creationId xmlns:a16="http://schemas.microsoft.com/office/drawing/2014/main" id="{C7E98E86-4CEF-4472-B368-DE21C01BF7A1}"/>
                </a:ext>
              </a:extLst>
            </p:cNvPr>
            <p:cNvSpPr txBox="1"/>
            <p:nvPr/>
          </p:nvSpPr>
          <p:spPr>
            <a:xfrm>
              <a:off x="2646947" y="4338701"/>
              <a:ext cx="685800" cy="279734"/>
            </a:xfrm>
            <a:prstGeom prst="rect">
              <a:avLst/>
            </a:prstGeom>
          </p:spPr>
          <p:txBody>
            <a:bodyPr wrap="non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ES" sz="1500" dirty="0" err="1">
                  <a:solidFill>
                    <a:srgbClr val="FF0000"/>
                  </a:solidFill>
                  <a:latin typeface="Comic Sans MS" panose="030F0702030302020204" pitchFamily="66" charset="0"/>
                </a:rPr>
                <a:t>Rayong</a:t>
              </a:r>
              <a:r>
                <a:rPr lang="es-ES" sz="1500" dirty="0">
                  <a:solidFill>
                    <a:srgbClr val="FF0000"/>
                  </a:solidFill>
                  <a:latin typeface="Comic Sans MS" panose="030F0702030302020204" pitchFamily="66" charset="0"/>
                </a:rPr>
                <a:t> 5</a:t>
              </a:r>
              <a:endParaRPr lang="en-US" sz="1500" dirty="0">
                <a:solidFill>
                  <a:srgbClr val="FF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16" name="TextBox 1">
              <a:extLst>
                <a:ext uri="{FF2B5EF4-FFF2-40B4-BE49-F238E27FC236}">
                  <a16:creationId xmlns:a16="http://schemas.microsoft.com/office/drawing/2014/main" id="{409F9C16-69C3-4557-8A41-542DB2590908}"/>
                </a:ext>
              </a:extLst>
            </p:cNvPr>
            <p:cNvSpPr txBox="1"/>
            <p:nvPr/>
          </p:nvSpPr>
          <p:spPr>
            <a:xfrm>
              <a:off x="3976506" y="4058967"/>
              <a:ext cx="685800" cy="279734"/>
            </a:xfrm>
            <a:prstGeom prst="rect">
              <a:avLst/>
            </a:prstGeom>
          </p:spPr>
          <p:txBody>
            <a:bodyPr wrap="non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ES" sz="1500" dirty="0">
                  <a:latin typeface="Comic Sans MS" panose="030F0702030302020204" pitchFamily="66" charset="0"/>
                </a:rPr>
                <a:t>KM 98-1</a:t>
              </a:r>
              <a:endParaRPr lang="en-US" sz="1500" dirty="0">
                <a:latin typeface="Comic Sans MS" panose="030F0702030302020204" pitchFamily="66" charset="0"/>
              </a:endParaRPr>
            </a:p>
          </p:txBody>
        </p:sp>
        <p:sp>
          <p:nvSpPr>
            <p:cNvPr id="17" name="TextBox 1">
              <a:extLst>
                <a:ext uri="{FF2B5EF4-FFF2-40B4-BE49-F238E27FC236}">
                  <a16:creationId xmlns:a16="http://schemas.microsoft.com/office/drawing/2014/main" id="{EE4FD289-3A21-448E-A455-6E5FD0E98D3D}"/>
                </a:ext>
              </a:extLst>
            </p:cNvPr>
            <p:cNvSpPr txBox="1"/>
            <p:nvPr/>
          </p:nvSpPr>
          <p:spPr>
            <a:xfrm>
              <a:off x="4915502" y="3612295"/>
              <a:ext cx="685800" cy="279734"/>
            </a:xfrm>
            <a:prstGeom prst="rect">
              <a:avLst/>
            </a:prstGeom>
          </p:spPr>
          <p:txBody>
            <a:bodyPr wrap="non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ES" sz="1500" dirty="0">
                  <a:solidFill>
                    <a:schemeClr val="accent6">
                      <a:lumMod val="75000"/>
                    </a:schemeClr>
                  </a:solidFill>
                  <a:latin typeface="Comic Sans MS" panose="030F0702030302020204" pitchFamily="66" charset="0"/>
                </a:rPr>
                <a:t>HB60</a:t>
              </a:r>
              <a:endParaRPr lang="en-US" sz="15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endParaRP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E0102AF2-6623-4AF3-8130-68C7D8E86C70}"/>
                </a:ext>
              </a:extLst>
            </p:cNvPr>
            <p:cNvGrpSpPr/>
            <p:nvPr/>
          </p:nvGrpSpPr>
          <p:grpSpPr>
            <a:xfrm>
              <a:off x="5912404" y="2440437"/>
              <a:ext cx="693355" cy="287344"/>
              <a:chOff x="8123835" y="2110915"/>
              <a:chExt cx="924473" cy="383125"/>
            </a:xfrm>
          </p:grpSpPr>
          <p:sp>
            <p:nvSpPr>
              <p:cNvPr id="32" name="TextBox 1">
                <a:extLst>
                  <a:ext uri="{FF2B5EF4-FFF2-40B4-BE49-F238E27FC236}">
                    <a16:creationId xmlns:a16="http://schemas.microsoft.com/office/drawing/2014/main" id="{D32FA249-BDEA-4FD5-9CE3-6D54CAA7C0C0}"/>
                  </a:ext>
                </a:extLst>
              </p:cNvPr>
              <p:cNvSpPr txBox="1"/>
              <p:nvPr/>
            </p:nvSpPr>
            <p:spPr>
              <a:xfrm>
                <a:off x="8133908" y="2110915"/>
                <a:ext cx="914400" cy="372979"/>
              </a:xfrm>
              <a:prstGeom prst="rect">
                <a:avLst/>
              </a:prstGeom>
            </p:spPr>
            <p:txBody>
              <a:bodyPr wrap="none" rtlCol="0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s-ES" sz="1500" dirty="0" err="1">
                    <a:latin typeface="Comic Sans MS" panose="030F0702030302020204" pitchFamily="66" charset="0"/>
                  </a:rPr>
                  <a:t>Rayong</a:t>
                </a:r>
                <a:r>
                  <a:rPr lang="es-ES" sz="1500" dirty="0">
                    <a:latin typeface="Comic Sans MS" panose="030F0702030302020204" pitchFamily="66" charset="0"/>
                  </a:rPr>
                  <a:t> 11</a:t>
                </a:r>
                <a:endParaRPr lang="en-US" sz="1500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33" name="TextBox 1">
                <a:extLst>
                  <a:ext uri="{FF2B5EF4-FFF2-40B4-BE49-F238E27FC236}">
                    <a16:creationId xmlns:a16="http://schemas.microsoft.com/office/drawing/2014/main" id="{D868FFFB-D107-42BE-A279-BAA6F10B3549}"/>
                  </a:ext>
                </a:extLst>
              </p:cNvPr>
              <p:cNvSpPr txBox="1"/>
              <p:nvPr/>
            </p:nvSpPr>
            <p:spPr>
              <a:xfrm>
                <a:off x="8123835" y="2121061"/>
                <a:ext cx="914400" cy="372979"/>
              </a:xfrm>
              <a:prstGeom prst="rect">
                <a:avLst/>
              </a:prstGeom>
            </p:spPr>
            <p:txBody>
              <a:bodyPr wrap="none" rtlCol="0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s-ES" sz="1500" dirty="0" err="1">
                    <a:solidFill>
                      <a:schemeClr val="accent4">
                        <a:lumMod val="60000"/>
                        <a:lumOff val="40000"/>
                      </a:schemeClr>
                    </a:solidFill>
                    <a:latin typeface="Comic Sans MS" panose="030F0702030302020204" pitchFamily="66" charset="0"/>
                  </a:rPr>
                  <a:t>Rayong</a:t>
                </a:r>
                <a:r>
                  <a:rPr lang="es-ES" sz="1500" dirty="0">
                    <a:solidFill>
                      <a:schemeClr val="accent4">
                        <a:lumMod val="60000"/>
                        <a:lumOff val="40000"/>
                      </a:schemeClr>
                    </a:solidFill>
                    <a:latin typeface="Comic Sans MS" panose="030F0702030302020204" pitchFamily="66" charset="0"/>
                  </a:rPr>
                  <a:t> 11</a:t>
                </a:r>
                <a:endParaRPr lang="en-US" sz="1500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Comic Sans MS" panose="030F0702030302020204" pitchFamily="66" charset="0"/>
                </a:endParaRPr>
              </a:p>
            </p:txBody>
          </p:sp>
        </p:grpSp>
        <p:sp>
          <p:nvSpPr>
            <p:cNvPr id="25" name="TextBox 1">
              <a:extLst>
                <a:ext uri="{FF2B5EF4-FFF2-40B4-BE49-F238E27FC236}">
                  <a16:creationId xmlns:a16="http://schemas.microsoft.com/office/drawing/2014/main" id="{ADAD7C92-47C9-40D2-8725-1F1F78F3BEA5}"/>
                </a:ext>
              </a:extLst>
            </p:cNvPr>
            <p:cNvSpPr txBox="1"/>
            <p:nvPr/>
          </p:nvSpPr>
          <p:spPr>
            <a:xfrm>
              <a:off x="7161869" y="1989448"/>
              <a:ext cx="685800" cy="279734"/>
            </a:xfrm>
            <a:prstGeom prst="rect">
              <a:avLst/>
            </a:prstGeom>
          </p:spPr>
          <p:txBody>
            <a:bodyPr wrap="non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ES" sz="1500" dirty="0">
                  <a:solidFill>
                    <a:srgbClr val="CC0099"/>
                  </a:solidFill>
                  <a:latin typeface="Comic Sans MS" panose="030F0702030302020204" pitchFamily="66" charset="0"/>
                </a:rPr>
                <a:t>SC8</a:t>
              </a:r>
              <a:endParaRPr lang="en-US" sz="1500" dirty="0">
                <a:solidFill>
                  <a:srgbClr val="CC0099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8BDD76C8-EEC5-4682-9D60-8059A193FD59}"/>
                </a:ext>
              </a:extLst>
            </p:cNvPr>
            <p:cNvSpPr/>
            <p:nvPr/>
          </p:nvSpPr>
          <p:spPr>
            <a:xfrm>
              <a:off x="2374277" y="5117655"/>
              <a:ext cx="205740" cy="205740"/>
            </a:xfrm>
            <a:prstGeom prst="ellipse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427E25CC-D0DA-4789-A3E7-D920449229E3}"/>
                </a:ext>
              </a:extLst>
            </p:cNvPr>
            <p:cNvSpPr/>
            <p:nvPr/>
          </p:nvSpPr>
          <p:spPr>
            <a:xfrm>
              <a:off x="3376909" y="4810304"/>
              <a:ext cx="205740" cy="20574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805A3A93-1857-4BB0-B133-AA49B880025C}"/>
                </a:ext>
              </a:extLst>
            </p:cNvPr>
            <p:cNvSpPr/>
            <p:nvPr/>
          </p:nvSpPr>
          <p:spPr>
            <a:xfrm>
              <a:off x="4367509" y="4563659"/>
              <a:ext cx="205740" cy="20574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A6597269-DCED-42B3-BD1B-07E5C6E8993E}"/>
                </a:ext>
              </a:extLst>
            </p:cNvPr>
            <p:cNvSpPr/>
            <p:nvPr/>
          </p:nvSpPr>
          <p:spPr>
            <a:xfrm>
              <a:off x="5358109" y="4304982"/>
              <a:ext cx="205740" cy="20574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DBC8C92A-3DFC-4B7F-A539-A756CE86A3FA}"/>
                </a:ext>
              </a:extLst>
            </p:cNvPr>
            <p:cNvSpPr/>
            <p:nvPr/>
          </p:nvSpPr>
          <p:spPr>
            <a:xfrm>
              <a:off x="6348709" y="3348476"/>
              <a:ext cx="205740" cy="20574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D0FDC38E-A86C-4D88-A8C3-DE82A35C94BC}"/>
                </a:ext>
              </a:extLst>
            </p:cNvPr>
            <p:cNvSpPr/>
            <p:nvPr/>
          </p:nvSpPr>
          <p:spPr>
            <a:xfrm>
              <a:off x="7309178" y="3029642"/>
              <a:ext cx="205740" cy="205740"/>
            </a:xfrm>
            <a:prstGeom prst="ellipse">
              <a:avLst/>
            </a:prstGeom>
            <a:solidFill>
              <a:srgbClr val="CC00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83ADF2E2-0CB7-456D-B622-D2D8305245C8}"/>
              </a:ext>
            </a:extLst>
          </p:cNvPr>
          <p:cNvGrpSpPr/>
          <p:nvPr/>
        </p:nvGrpSpPr>
        <p:grpSpPr>
          <a:xfrm>
            <a:off x="105859" y="953350"/>
            <a:ext cx="5920379" cy="4054640"/>
            <a:chOff x="146210" y="813485"/>
            <a:chExt cx="5920379" cy="4054640"/>
          </a:xfrm>
        </p:grpSpPr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D47AE237-8227-4480-9469-0874092DA3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62" r="43374"/>
            <a:stretch/>
          </p:blipFill>
          <p:spPr>
            <a:xfrm rot="5400000">
              <a:off x="1079080" y="-119385"/>
              <a:ext cx="4054640" cy="5920379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C42E2F2-2F4D-4BB1-AF92-B23145C92A4B}"/>
                </a:ext>
              </a:extLst>
            </p:cNvPr>
            <p:cNvSpPr txBox="1"/>
            <p:nvPr/>
          </p:nvSpPr>
          <p:spPr>
            <a:xfrm>
              <a:off x="2408524" y="4104685"/>
              <a:ext cx="125226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FFFF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Quick </a:t>
              </a:r>
            </a:p>
            <a:p>
              <a:pPr algn="ctr"/>
              <a:r>
                <a:rPr lang="en-US" sz="2000" b="1" dirty="0">
                  <a:solidFill>
                    <a:srgbClr val="FFFF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infection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A66D4BF0-F62F-4769-A155-3F57B61AC280}"/>
                </a:ext>
              </a:extLst>
            </p:cNvPr>
            <p:cNvSpPr txBox="1"/>
            <p:nvPr/>
          </p:nvSpPr>
          <p:spPr>
            <a:xfrm>
              <a:off x="1696958" y="968669"/>
              <a:ext cx="125226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FFFF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Slow </a:t>
              </a:r>
            </a:p>
            <a:p>
              <a:pPr algn="ctr"/>
              <a:r>
                <a:rPr lang="en-US" sz="2000" b="1" dirty="0">
                  <a:solidFill>
                    <a:srgbClr val="FFFF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infection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3FC9AF1-CA49-496E-B278-8C564A3736A3}"/>
                </a:ext>
              </a:extLst>
            </p:cNvPr>
            <p:cNvSpPr txBox="1"/>
            <p:nvPr/>
          </p:nvSpPr>
          <p:spPr>
            <a:xfrm>
              <a:off x="3738083" y="976858"/>
              <a:ext cx="125226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FFFF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Slow </a:t>
              </a:r>
            </a:p>
            <a:p>
              <a:pPr algn="ctr"/>
              <a:r>
                <a:rPr lang="en-US" sz="2000" b="1" dirty="0">
                  <a:solidFill>
                    <a:srgbClr val="FFFF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infection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496735F0-288E-4484-BC5A-886B71DF34B6}"/>
              </a:ext>
            </a:extLst>
          </p:cNvPr>
          <p:cNvGrpSpPr/>
          <p:nvPr/>
        </p:nvGrpSpPr>
        <p:grpSpPr>
          <a:xfrm>
            <a:off x="3304446" y="597249"/>
            <a:ext cx="5756732" cy="6217503"/>
            <a:chOff x="3304446" y="597249"/>
            <a:chExt cx="5756732" cy="6217503"/>
          </a:xfrm>
        </p:grpSpPr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004C0316-4F7D-40DA-A1C7-8ACD2D2D729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3620862" y="1374437"/>
              <a:ext cx="6217503" cy="4663128"/>
            </a:xfrm>
            <a:prstGeom prst="rect">
              <a:avLst/>
            </a:prstGeom>
          </p:spPr>
        </p:pic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3EB386A5-4E76-4F04-9B00-C5B258613AD6}"/>
                </a:ext>
              </a:extLst>
            </p:cNvPr>
            <p:cNvSpPr txBox="1"/>
            <p:nvPr/>
          </p:nvSpPr>
          <p:spPr>
            <a:xfrm>
              <a:off x="3304446" y="6041200"/>
              <a:ext cx="105843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4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Waxy 1</a:t>
              </a:r>
            </a:p>
            <a:p>
              <a:pPr algn="ctr"/>
              <a:r>
                <a:rPr lang="en-US" sz="2000" b="1" dirty="0">
                  <a:solidFill>
                    <a:schemeClr val="accent4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clone</a:t>
              </a:r>
            </a:p>
          </p:txBody>
        </p:sp>
      </p:grpSp>
      <p:sp>
        <p:nvSpPr>
          <p:cNvPr id="50" name="Oval 49">
            <a:extLst>
              <a:ext uri="{FF2B5EF4-FFF2-40B4-BE49-F238E27FC236}">
                <a16:creationId xmlns:a16="http://schemas.microsoft.com/office/drawing/2014/main" id="{E618312E-06B3-4669-949C-42576B7ECBE3}"/>
              </a:ext>
            </a:extLst>
          </p:cNvPr>
          <p:cNvSpPr/>
          <p:nvPr/>
        </p:nvSpPr>
        <p:spPr>
          <a:xfrm>
            <a:off x="7350031" y="3846943"/>
            <a:ext cx="1558111" cy="271006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1F15939B-D686-4DCF-AC40-A28336CA9F93}"/>
              </a:ext>
            </a:extLst>
          </p:cNvPr>
          <p:cNvGrpSpPr/>
          <p:nvPr/>
        </p:nvGrpSpPr>
        <p:grpSpPr>
          <a:xfrm>
            <a:off x="7323588" y="1255520"/>
            <a:ext cx="1558111" cy="3090789"/>
            <a:chOff x="7425380" y="1321247"/>
            <a:chExt cx="1558111" cy="3090789"/>
          </a:xfrm>
        </p:grpSpPr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3C3F3C54-56BA-4122-B5E1-AD3868D227CD}"/>
                </a:ext>
              </a:extLst>
            </p:cNvPr>
            <p:cNvSpPr/>
            <p:nvPr/>
          </p:nvSpPr>
          <p:spPr>
            <a:xfrm>
              <a:off x="7425380" y="2029133"/>
              <a:ext cx="1558111" cy="2382903"/>
            </a:xfrm>
            <a:prstGeom prst="ellipse">
              <a:avLst/>
            </a:prstGeom>
            <a:noFill/>
            <a:ln w="5715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AA7910FE-FBBE-4729-A5C8-DF0ABBD9B20F}"/>
                </a:ext>
              </a:extLst>
            </p:cNvPr>
            <p:cNvSpPr txBox="1"/>
            <p:nvPr/>
          </p:nvSpPr>
          <p:spPr>
            <a:xfrm>
              <a:off x="7470246" y="1321247"/>
              <a:ext cx="142458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FFFF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Plant recovery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42945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AA591C3-4773-412C-AF21-93AE51AE9A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4415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BD64D4A-D143-4A8D-AE78-15F162B26DD4}"/>
              </a:ext>
            </a:extLst>
          </p:cNvPr>
          <p:cNvSpPr txBox="1"/>
          <p:nvPr/>
        </p:nvSpPr>
        <p:spPr>
          <a:xfrm>
            <a:off x="0" y="48988"/>
            <a:ext cx="918881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The first lines of defense against CMD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3FFA0F-9318-4102-BB6F-16852496D262}"/>
              </a:ext>
            </a:extLst>
          </p:cNvPr>
          <p:cNvSpPr txBox="1"/>
          <p:nvPr/>
        </p:nvSpPr>
        <p:spPr>
          <a:xfrm>
            <a:off x="38316" y="614880"/>
            <a:ext cx="91888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Germplasm without CMD</a:t>
            </a:r>
            <a:r>
              <a:rPr lang="en-US" sz="2400" b="1" baseline="-25000" dirty="0">
                <a:solidFill>
                  <a:srgbClr val="C0000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D8509E-7DFC-446D-A7B6-8773A8AD2BF5}"/>
              </a:ext>
            </a:extLst>
          </p:cNvPr>
          <p:cNvSpPr txBox="1"/>
          <p:nvPr/>
        </p:nvSpPr>
        <p:spPr>
          <a:xfrm>
            <a:off x="-22405" y="2440972"/>
            <a:ext cx="91888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Germplasm carrying CMD</a:t>
            </a:r>
            <a:r>
              <a:rPr lang="en-US" sz="2400" b="1" baseline="-25000" dirty="0">
                <a:solidFill>
                  <a:srgbClr val="C00000"/>
                </a:solidFill>
                <a:latin typeface="Comic Sans MS" panose="030F0702030302020204" pitchFamily="66" charset="0"/>
              </a:rPr>
              <a:t>2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8ECF8C5-4156-4382-9157-DBC97ECC3C28}"/>
              </a:ext>
            </a:extLst>
          </p:cNvPr>
          <p:cNvGrpSpPr/>
          <p:nvPr/>
        </p:nvGrpSpPr>
        <p:grpSpPr>
          <a:xfrm>
            <a:off x="422949" y="1029737"/>
            <a:ext cx="3589421" cy="830997"/>
            <a:chOff x="152400" y="1502033"/>
            <a:chExt cx="3589421" cy="830997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B295C13-E3A1-40A8-BE0B-CA3CA04E6517}"/>
                </a:ext>
              </a:extLst>
            </p:cNvPr>
            <p:cNvSpPr txBox="1"/>
            <p:nvPr/>
          </p:nvSpPr>
          <p:spPr>
            <a:xfrm>
              <a:off x="152400" y="1694175"/>
              <a:ext cx="2667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6600"/>
                  </a:solidFill>
                  <a:latin typeface="Comic Sans MS" panose="030F0702030302020204" pitchFamily="66" charset="0"/>
                </a:rPr>
                <a:t>Normal starch</a:t>
              </a:r>
              <a:endParaRPr lang="en-US" sz="2400" b="1" baseline="-25000" dirty="0">
                <a:solidFill>
                  <a:srgbClr val="0066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2" name="Left Brace 1">
              <a:extLst>
                <a:ext uri="{FF2B5EF4-FFF2-40B4-BE49-F238E27FC236}">
                  <a16:creationId xmlns:a16="http://schemas.microsoft.com/office/drawing/2014/main" id="{2488ADC9-2EC4-4FD8-8B9E-D834F852956A}"/>
                </a:ext>
              </a:extLst>
            </p:cNvPr>
            <p:cNvSpPr/>
            <p:nvPr/>
          </p:nvSpPr>
          <p:spPr>
            <a:xfrm>
              <a:off x="2423096" y="1502033"/>
              <a:ext cx="304800" cy="820425"/>
            </a:xfrm>
            <a:prstGeom prst="leftBrace">
              <a:avLst>
                <a:gd name="adj1" fmla="val 41082"/>
                <a:gd name="adj2" fmla="val 50000"/>
              </a:avLst>
            </a:prstGeom>
            <a:ln>
              <a:solidFill>
                <a:srgbClr val="00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9B903F4-4665-4761-B574-2896347F6DA2}"/>
                </a:ext>
              </a:extLst>
            </p:cNvPr>
            <p:cNvSpPr txBox="1"/>
            <p:nvPr/>
          </p:nvSpPr>
          <p:spPr>
            <a:xfrm>
              <a:off x="2679770" y="1502033"/>
              <a:ext cx="106205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6600"/>
                  </a:solidFill>
                  <a:latin typeface="Comic Sans MS" panose="030F0702030302020204" pitchFamily="66" charset="0"/>
                </a:rPr>
                <a:t>KU50</a:t>
              </a:r>
            </a:p>
            <a:p>
              <a:r>
                <a:rPr lang="en-US" sz="2400" b="1" dirty="0">
                  <a:solidFill>
                    <a:srgbClr val="006600"/>
                  </a:solidFill>
                  <a:latin typeface="Comic Sans MS" panose="030F0702030302020204" pitchFamily="66" charset="0"/>
                </a:rPr>
                <a:t>R72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8A4A248-2EE4-429F-A967-D87730F9C18D}"/>
              </a:ext>
            </a:extLst>
          </p:cNvPr>
          <p:cNvGrpSpPr/>
          <p:nvPr/>
        </p:nvGrpSpPr>
        <p:grpSpPr>
          <a:xfrm>
            <a:off x="419117" y="1928635"/>
            <a:ext cx="3779392" cy="472412"/>
            <a:chOff x="219103" y="2286864"/>
            <a:chExt cx="3779392" cy="472412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F2DCD76-061D-4284-9042-3680DA19BD5A}"/>
                </a:ext>
              </a:extLst>
            </p:cNvPr>
            <p:cNvSpPr txBox="1"/>
            <p:nvPr/>
          </p:nvSpPr>
          <p:spPr>
            <a:xfrm>
              <a:off x="219103" y="2297611"/>
              <a:ext cx="2667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6600"/>
                  </a:solidFill>
                  <a:latin typeface="Comic Sans MS" panose="030F0702030302020204" pitchFamily="66" charset="0"/>
                </a:rPr>
                <a:t>Waxy starch </a:t>
              </a:r>
              <a:endParaRPr lang="en-US" sz="2400" b="1" baseline="-25000" dirty="0">
                <a:solidFill>
                  <a:srgbClr val="0066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11" name="Arrow: Right 10">
              <a:extLst>
                <a:ext uri="{FF2B5EF4-FFF2-40B4-BE49-F238E27FC236}">
                  <a16:creationId xmlns:a16="http://schemas.microsoft.com/office/drawing/2014/main" id="{AACA20E6-BBB0-4CE9-8760-FE3AE10D2E74}"/>
                </a:ext>
              </a:extLst>
            </p:cNvPr>
            <p:cNvSpPr/>
            <p:nvPr/>
          </p:nvSpPr>
          <p:spPr>
            <a:xfrm>
              <a:off x="2323572" y="2465929"/>
              <a:ext cx="304800" cy="152400"/>
            </a:xfrm>
            <a:prstGeom prst="rightArrow">
              <a:avLst/>
            </a:prstGeom>
            <a:solidFill>
              <a:srgbClr val="006600"/>
            </a:solidFill>
            <a:ln>
              <a:solidFill>
                <a:srgbClr val="00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EED940F-A325-45BB-892C-9D7700FECF86}"/>
                </a:ext>
              </a:extLst>
            </p:cNvPr>
            <p:cNvSpPr txBox="1"/>
            <p:nvPr/>
          </p:nvSpPr>
          <p:spPr>
            <a:xfrm>
              <a:off x="2759589" y="2286864"/>
              <a:ext cx="123890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err="1">
                  <a:solidFill>
                    <a:srgbClr val="006600"/>
                  </a:solidFill>
                  <a:latin typeface="Comic Sans MS" panose="030F0702030302020204" pitchFamily="66" charset="0"/>
                </a:rPr>
                <a:t>Wx</a:t>
              </a:r>
              <a:r>
                <a:rPr lang="en-US" sz="2400" b="1" dirty="0">
                  <a:solidFill>
                    <a:srgbClr val="006600"/>
                  </a:solidFill>
                  <a:latin typeface="Comic Sans MS" panose="030F0702030302020204" pitchFamily="66" charset="0"/>
                </a:rPr>
                <a:t> 1 </a:t>
              </a:r>
              <a:endParaRPr lang="en-US" sz="2400" b="1" baseline="-25000" dirty="0">
                <a:solidFill>
                  <a:srgbClr val="006600"/>
                </a:solidFill>
                <a:latin typeface="Comic Sans MS" panose="030F0702030302020204" pitchFamily="66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AF4335F-0F5F-44A2-9946-8D50F07CB95F}"/>
              </a:ext>
            </a:extLst>
          </p:cNvPr>
          <p:cNvGrpSpPr/>
          <p:nvPr/>
        </p:nvGrpSpPr>
        <p:grpSpPr>
          <a:xfrm>
            <a:off x="3988045" y="1014923"/>
            <a:ext cx="5546030" cy="1578234"/>
            <a:chOff x="3861883" y="1487219"/>
            <a:chExt cx="5546030" cy="1578234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B6080AD7-E1C6-41CD-8A12-6D1C6490061B}"/>
                </a:ext>
              </a:extLst>
            </p:cNvPr>
            <p:cNvGrpSpPr/>
            <p:nvPr/>
          </p:nvGrpSpPr>
          <p:grpSpPr>
            <a:xfrm>
              <a:off x="4316162" y="1487219"/>
              <a:ext cx="5091751" cy="1578234"/>
              <a:chOff x="4433249" y="1219199"/>
              <a:chExt cx="5091751" cy="1578234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680C7D2-B502-469B-836C-D945FFC5C8B0}"/>
                  </a:ext>
                </a:extLst>
              </p:cNvPr>
              <p:cNvSpPr txBox="1"/>
              <p:nvPr/>
            </p:nvSpPr>
            <p:spPr>
              <a:xfrm>
                <a:off x="4495893" y="1219199"/>
                <a:ext cx="384042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Clean planting material</a:t>
                </a:r>
                <a:endParaRPr lang="en-US" sz="2400" b="1" baseline="-25000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BCB0872-06F8-4338-97AF-9C835EAC25E8}"/>
                  </a:ext>
                </a:extLst>
              </p:cNvPr>
              <p:cNvSpPr txBox="1"/>
              <p:nvPr/>
            </p:nvSpPr>
            <p:spPr>
              <a:xfrm>
                <a:off x="4495893" y="1770101"/>
                <a:ext cx="502910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Insecticide-treated cuttings</a:t>
                </a:r>
                <a:endParaRPr lang="en-US" sz="2400" b="1" baseline="-25000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393BAED-0EB3-4D3B-8D97-655EEB430FC0}"/>
                  </a:ext>
                </a:extLst>
              </p:cNvPr>
              <p:cNvSpPr txBox="1"/>
              <p:nvPr/>
            </p:nvSpPr>
            <p:spPr>
              <a:xfrm>
                <a:off x="4495893" y="2335768"/>
                <a:ext cx="502910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solidFill>
                      <a:srgbClr val="7030A0"/>
                    </a:solidFill>
                    <a:latin typeface="Comic Sans MS" panose="030F0702030302020204" pitchFamily="66" charset="0"/>
                  </a:rPr>
                  <a:t>Elimination of diseased plants</a:t>
                </a:r>
                <a:endParaRPr lang="en-US" sz="2400" b="1" baseline="-25000" dirty="0">
                  <a:solidFill>
                    <a:srgbClr val="7030A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6DE013C8-016A-42C1-8720-37DE431992F6}"/>
                  </a:ext>
                </a:extLst>
              </p:cNvPr>
              <p:cNvSpPr/>
              <p:nvPr/>
            </p:nvSpPr>
            <p:spPr>
              <a:xfrm>
                <a:off x="4433249" y="1219199"/>
                <a:ext cx="4640086" cy="1578234"/>
              </a:xfrm>
              <a:prstGeom prst="rect">
                <a:avLst/>
              </a:pr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9" name="Arrow: Left 18">
              <a:extLst>
                <a:ext uri="{FF2B5EF4-FFF2-40B4-BE49-F238E27FC236}">
                  <a16:creationId xmlns:a16="http://schemas.microsoft.com/office/drawing/2014/main" id="{591D09CE-10E9-45B1-90D2-CC19F9849C04}"/>
                </a:ext>
              </a:extLst>
            </p:cNvPr>
            <p:cNvSpPr/>
            <p:nvPr/>
          </p:nvSpPr>
          <p:spPr>
            <a:xfrm>
              <a:off x="3889217" y="1743530"/>
              <a:ext cx="420928" cy="321473"/>
            </a:xfrm>
            <a:prstGeom prst="leftArrow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Arrow: Left 19">
              <a:extLst>
                <a:ext uri="{FF2B5EF4-FFF2-40B4-BE49-F238E27FC236}">
                  <a16:creationId xmlns:a16="http://schemas.microsoft.com/office/drawing/2014/main" id="{B596EBEF-D13B-44B4-ACC2-F5E5AB34D841}"/>
                </a:ext>
              </a:extLst>
            </p:cNvPr>
            <p:cNvSpPr/>
            <p:nvPr/>
          </p:nvSpPr>
          <p:spPr>
            <a:xfrm>
              <a:off x="3861883" y="2459935"/>
              <a:ext cx="420928" cy="321473"/>
            </a:xfrm>
            <a:prstGeom prst="leftArrow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8AE4891F-F582-494D-8ECA-BF7CCA2FB6EA}"/>
              </a:ext>
            </a:extLst>
          </p:cNvPr>
          <p:cNvSpPr txBox="1"/>
          <p:nvPr/>
        </p:nvSpPr>
        <p:spPr>
          <a:xfrm>
            <a:off x="392134" y="2886152"/>
            <a:ext cx="2409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66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</a:t>
            </a:r>
            <a:r>
              <a:rPr lang="en-US" sz="2400" b="1" dirty="0">
                <a:solidFill>
                  <a:srgbClr val="006600"/>
                </a:solidFill>
                <a:latin typeface="Comic Sans MS" panose="030F0702030302020204" pitchFamily="66" charset="0"/>
              </a:rPr>
              <a:t>TME3 </a:t>
            </a:r>
            <a:r>
              <a:rPr lang="es-ES" sz="2400" b="1" dirty="0">
                <a:solidFill>
                  <a:srgbClr val="006600"/>
                </a:solidFill>
                <a:latin typeface="Comic Sans MS" panose="030F0702030302020204" pitchFamily="66" charset="0"/>
              </a:rPr>
              <a:t>&amp; C33</a:t>
            </a:r>
            <a:endParaRPr lang="en-US" sz="2400" b="1" baseline="-25000" dirty="0">
              <a:solidFill>
                <a:srgbClr val="006600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77E4022-0BCD-4613-ACF6-66D24AEA5E88}"/>
              </a:ext>
            </a:extLst>
          </p:cNvPr>
          <p:cNvGrpSpPr/>
          <p:nvPr/>
        </p:nvGrpSpPr>
        <p:grpSpPr>
          <a:xfrm>
            <a:off x="374475" y="3116984"/>
            <a:ext cx="5631990" cy="1323439"/>
            <a:chOff x="443562" y="3549360"/>
            <a:chExt cx="5631990" cy="1323439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8F8762C-7362-4B0B-A49B-AC52CF9B99B4}"/>
                </a:ext>
              </a:extLst>
            </p:cNvPr>
            <p:cNvSpPr txBox="1"/>
            <p:nvPr/>
          </p:nvSpPr>
          <p:spPr>
            <a:xfrm>
              <a:off x="443562" y="3948285"/>
              <a:ext cx="468249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6600"/>
                  </a:solidFill>
                  <a:latin typeface="Comic Sans MS" panose="030F0702030302020204" pitchFamily="66" charset="0"/>
                  <a:sym typeface="Wingdings" panose="05000000000000000000" pitchFamily="2" charset="2"/>
                </a:rPr>
                <a:t></a:t>
              </a:r>
              <a:r>
                <a:rPr lang="en-US" sz="2400" b="1" dirty="0">
                  <a:solidFill>
                    <a:srgbClr val="006600"/>
                  </a:solidFill>
                  <a:latin typeface="Comic Sans MS" panose="030F0702030302020204" pitchFamily="66" charset="0"/>
                </a:rPr>
                <a:t>TME3 </a:t>
              </a:r>
              <a:r>
                <a:rPr lang="es-ES" sz="2400" b="1" dirty="0">
                  <a:solidFill>
                    <a:srgbClr val="006600"/>
                  </a:solidFill>
                  <a:latin typeface="Comic Sans MS" panose="030F0702030302020204" pitchFamily="66" charset="0"/>
                </a:rPr>
                <a:t>&amp; C33 x Thai Clones </a:t>
              </a:r>
              <a:endParaRPr lang="en-US" sz="2400" b="1" baseline="-25000" dirty="0">
                <a:solidFill>
                  <a:srgbClr val="0066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24" name="Left Brace 23">
              <a:extLst>
                <a:ext uri="{FF2B5EF4-FFF2-40B4-BE49-F238E27FC236}">
                  <a16:creationId xmlns:a16="http://schemas.microsoft.com/office/drawing/2014/main" id="{A7302F5E-19EF-4ADD-A01D-6BBE3D1EE0D5}"/>
                </a:ext>
              </a:extLst>
            </p:cNvPr>
            <p:cNvSpPr/>
            <p:nvPr/>
          </p:nvSpPr>
          <p:spPr>
            <a:xfrm>
              <a:off x="4871739" y="3571638"/>
              <a:ext cx="283525" cy="1280160"/>
            </a:xfrm>
            <a:prstGeom prst="leftBrace">
              <a:avLst>
                <a:gd name="adj1" fmla="val 41082"/>
                <a:gd name="adj2" fmla="val 50000"/>
              </a:avLst>
            </a:prstGeom>
            <a:ln>
              <a:solidFill>
                <a:srgbClr val="00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78A8C0F-299C-4DF0-937E-B50567168CE7}"/>
                </a:ext>
              </a:extLst>
            </p:cNvPr>
            <p:cNvSpPr txBox="1"/>
            <p:nvPr/>
          </p:nvSpPr>
          <p:spPr>
            <a:xfrm>
              <a:off x="5013501" y="3549360"/>
              <a:ext cx="1062051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006600"/>
                  </a:solidFill>
                  <a:latin typeface="Comic Sans MS" panose="030F0702030302020204" pitchFamily="66" charset="0"/>
                </a:rPr>
                <a:t>123-1</a:t>
              </a:r>
            </a:p>
            <a:p>
              <a:r>
                <a:rPr lang="en-US" sz="2000" b="1" dirty="0">
                  <a:solidFill>
                    <a:srgbClr val="006600"/>
                  </a:solidFill>
                  <a:latin typeface="Comic Sans MS" panose="030F0702030302020204" pitchFamily="66" charset="0"/>
                </a:rPr>
                <a:t>179-3</a:t>
              </a:r>
            </a:p>
            <a:p>
              <a:r>
                <a:rPr lang="en-US" sz="2000" b="1" dirty="0">
                  <a:solidFill>
                    <a:srgbClr val="006600"/>
                  </a:solidFill>
                  <a:latin typeface="Comic Sans MS" panose="030F0702030302020204" pitchFamily="66" charset="0"/>
                </a:rPr>
                <a:t>179-4</a:t>
              </a:r>
            </a:p>
            <a:p>
              <a:r>
                <a:rPr lang="en-US" sz="2000" b="1" dirty="0">
                  <a:solidFill>
                    <a:srgbClr val="006600"/>
                  </a:solidFill>
                  <a:latin typeface="Comic Sans MS" panose="030F0702030302020204" pitchFamily="66" charset="0"/>
                </a:rPr>
                <a:t>179-5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BDADFBE-BECE-4FD9-98CA-8C72C23854F5}"/>
              </a:ext>
            </a:extLst>
          </p:cNvPr>
          <p:cNvGrpSpPr/>
          <p:nvPr/>
        </p:nvGrpSpPr>
        <p:grpSpPr>
          <a:xfrm>
            <a:off x="394545" y="4400900"/>
            <a:ext cx="6323180" cy="1631216"/>
            <a:chOff x="557948" y="4704104"/>
            <a:chExt cx="6323180" cy="1631216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FCF4669-C842-4B90-99F0-541B66CD7C96}"/>
                </a:ext>
              </a:extLst>
            </p:cNvPr>
            <p:cNvSpPr txBox="1"/>
            <p:nvPr/>
          </p:nvSpPr>
          <p:spPr>
            <a:xfrm>
              <a:off x="557948" y="5302523"/>
              <a:ext cx="468249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6600"/>
                  </a:solidFill>
                  <a:latin typeface="Comic Sans MS" panose="030F0702030302020204" pitchFamily="66" charset="0"/>
                  <a:sym typeface="Wingdings" panose="05000000000000000000" pitchFamily="2" charset="2"/>
                </a:rPr>
                <a:t></a:t>
              </a:r>
              <a:r>
                <a:rPr lang="es-ES" sz="2400" b="1" dirty="0">
                  <a:solidFill>
                    <a:srgbClr val="006600"/>
                  </a:solidFill>
                  <a:latin typeface="Comic Sans MS" panose="030F0702030302020204" pitchFamily="66" charset="0"/>
                </a:rPr>
                <a:t>IITA Elite clones</a:t>
              </a:r>
              <a:endParaRPr lang="en-US" sz="2400" b="1" baseline="-25000" dirty="0">
                <a:solidFill>
                  <a:srgbClr val="0066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27" name="Left Brace 26">
              <a:extLst>
                <a:ext uri="{FF2B5EF4-FFF2-40B4-BE49-F238E27FC236}">
                  <a16:creationId xmlns:a16="http://schemas.microsoft.com/office/drawing/2014/main" id="{24B17761-AB44-4C28-92BC-C71CBD5DF773}"/>
                </a:ext>
              </a:extLst>
            </p:cNvPr>
            <p:cNvSpPr/>
            <p:nvPr/>
          </p:nvSpPr>
          <p:spPr>
            <a:xfrm>
              <a:off x="3620030" y="4751489"/>
              <a:ext cx="283525" cy="1552734"/>
            </a:xfrm>
            <a:prstGeom prst="leftBrace">
              <a:avLst>
                <a:gd name="adj1" fmla="val 41082"/>
                <a:gd name="adj2" fmla="val 50000"/>
              </a:avLst>
            </a:prstGeom>
            <a:ln>
              <a:solidFill>
                <a:srgbClr val="00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A121681-C3D9-485A-A11D-5D2E254CD6EC}"/>
                </a:ext>
              </a:extLst>
            </p:cNvPr>
            <p:cNvSpPr txBox="1"/>
            <p:nvPr/>
          </p:nvSpPr>
          <p:spPr>
            <a:xfrm>
              <a:off x="3861699" y="4704104"/>
              <a:ext cx="3019429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006600"/>
                  </a:solidFill>
                  <a:latin typeface="Comic Sans MS" panose="030F0702030302020204" pitchFamily="66" charset="0"/>
                </a:rPr>
                <a:t>TME B419</a:t>
              </a:r>
            </a:p>
            <a:p>
              <a:r>
                <a:rPr lang="en-US" sz="2000" b="1" dirty="0">
                  <a:solidFill>
                    <a:srgbClr val="006600"/>
                  </a:solidFill>
                  <a:latin typeface="Comic Sans MS" panose="030F0702030302020204" pitchFamily="66" charset="0"/>
                </a:rPr>
                <a:t>TMS-IBA-980581</a:t>
              </a:r>
            </a:p>
            <a:p>
              <a:r>
                <a:rPr lang="en-US" sz="2000" b="1" dirty="0">
                  <a:solidFill>
                    <a:srgbClr val="006600"/>
                  </a:solidFill>
                  <a:latin typeface="Comic Sans MS" panose="030F0702030302020204" pitchFamily="66" charset="0"/>
                </a:rPr>
                <a:t>TMS-IBA-980505</a:t>
              </a:r>
            </a:p>
            <a:p>
              <a:r>
                <a:rPr lang="en-US" sz="2000" b="1" dirty="0">
                  <a:solidFill>
                    <a:srgbClr val="006600"/>
                  </a:solidFill>
                  <a:latin typeface="Comic Sans MS" panose="030F0702030302020204" pitchFamily="66" charset="0"/>
                </a:rPr>
                <a:t>TMS-IBA-972205</a:t>
              </a:r>
            </a:p>
            <a:p>
              <a:r>
                <a:rPr lang="en-US" sz="2000" b="1" dirty="0">
                  <a:solidFill>
                    <a:srgbClr val="006600"/>
                  </a:solidFill>
                  <a:latin typeface="Comic Sans MS" panose="030F0702030302020204" pitchFamily="66" charset="0"/>
                </a:rPr>
                <a:t>TMS-IBA-920057</a:t>
              </a: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8987FD5E-23CF-42DC-BBEF-5006C99B8C82}"/>
              </a:ext>
            </a:extLst>
          </p:cNvPr>
          <p:cNvSpPr txBox="1"/>
          <p:nvPr/>
        </p:nvSpPr>
        <p:spPr>
          <a:xfrm>
            <a:off x="490032" y="6040881"/>
            <a:ext cx="83574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66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</a:t>
            </a:r>
            <a:r>
              <a:rPr lang="en-US" sz="2400" b="1" dirty="0">
                <a:solidFill>
                  <a:srgbClr val="006600"/>
                </a:solidFill>
                <a:latin typeface="Comic Sans MS" panose="030F0702030302020204" pitchFamily="66" charset="0"/>
              </a:rPr>
              <a:t>Commercial varieties from India</a:t>
            </a:r>
          </a:p>
          <a:p>
            <a:r>
              <a:rPr lang="en-US" sz="2400" b="1" baseline="-25000" dirty="0">
                <a:solidFill>
                  <a:srgbClr val="006600"/>
                </a:solidFill>
                <a:latin typeface="Comic Sans MS" panose="030F0702030302020204" pitchFamily="66" charset="0"/>
              </a:rPr>
              <a:t>        (</a:t>
            </a:r>
            <a:r>
              <a:rPr lang="en-US" sz="2400" b="1" baseline="-25000" dirty="0" err="1">
                <a:solidFill>
                  <a:srgbClr val="006600"/>
                </a:solidFill>
                <a:latin typeface="Comic Sans MS" panose="030F0702030302020204" pitchFamily="66" charset="0"/>
              </a:rPr>
              <a:t>Sree</a:t>
            </a:r>
            <a:r>
              <a:rPr lang="en-US" sz="2400" b="1" baseline="-25000" dirty="0">
                <a:solidFill>
                  <a:srgbClr val="006600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baseline="-25000" dirty="0" err="1">
                <a:solidFill>
                  <a:srgbClr val="006600"/>
                </a:solidFill>
                <a:latin typeface="Comic Sans MS" panose="030F0702030302020204" pitchFamily="66" charset="0"/>
              </a:rPr>
              <a:t>Reksha</a:t>
            </a:r>
            <a:r>
              <a:rPr lang="en-US" sz="2400" b="1" baseline="-25000" dirty="0">
                <a:solidFill>
                  <a:srgbClr val="006600"/>
                </a:solidFill>
                <a:latin typeface="Comic Sans MS" panose="030F0702030302020204" pitchFamily="66" charset="0"/>
              </a:rPr>
              <a:t>, </a:t>
            </a:r>
            <a:r>
              <a:rPr lang="en-US" sz="2400" b="1" baseline="-25000" dirty="0" err="1">
                <a:solidFill>
                  <a:srgbClr val="006600"/>
                </a:solidFill>
                <a:latin typeface="Comic Sans MS" panose="030F0702030302020204" pitchFamily="66" charset="0"/>
              </a:rPr>
              <a:t>Sree</a:t>
            </a:r>
            <a:r>
              <a:rPr lang="en-US" sz="2400" b="1" baseline="-25000" dirty="0">
                <a:solidFill>
                  <a:srgbClr val="006600"/>
                </a:solidFill>
                <a:latin typeface="Comic Sans MS" panose="030F0702030302020204" pitchFamily="66" charset="0"/>
              </a:rPr>
              <a:t> Sakthi &amp; 8 S-501)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C5D1B3C-319D-46A8-AB22-1B79CA03D05A}"/>
              </a:ext>
            </a:extLst>
          </p:cNvPr>
          <p:cNvGrpSpPr/>
          <p:nvPr/>
        </p:nvGrpSpPr>
        <p:grpSpPr>
          <a:xfrm>
            <a:off x="6161330" y="3010762"/>
            <a:ext cx="2614318" cy="2942596"/>
            <a:chOff x="6434114" y="3061085"/>
            <a:chExt cx="2614318" cy="2942596"/>
          </a:xfrm>
        </p:grpSpPr>
        <p:sp>
          <p:nvSpPr>
            <p:cNvPr id="32" name="Left Brace 31">
              <a:extLst>
                <a:ext uri="{FF2B5EF4-FFF2-40B4-BE49-F238E27FC236}">
                  <a16:creationId xmlns:a16="http://schemas.microsoft.com/office/drawing/2014/main" id="{92D53090-1503-4E03-9BBA-5E5CE97D6DCA}"/>
                </a:ext>
              </a:extLst>
            </p:cNvPr>
            <p:cNvSpPr/>
            <p:nvPr/>
          </p:nvSpPr>
          <p:spPr>
            <a:xfrm flipH="1">
              <a:off x="6434114" y="3061085"/>
              <a:ext cx="381612" cy="2942596"/>
            </a:xfrm>
            <a:prstGeom prst="leftBrace">
              <a:avLst>
                <a:gd name="adj1" fmla="val 41082"/>
                <a:gd name="adj2" fmla="val 50000"/>
              </a:avLst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3C72CA9-1678-47CE-825D-E03851CCC0A3}"/>
                </a:ext>
              </a:extLst>
            </p:cNvPr>
            <p:cNvSpPr txBox="1"/>
            <p:nvPr/>
          </p:nvSpPr>
          <p:spPr>
            <a:xfrm>
              <a:off x="6870150" y="3530126"/>
              <a:ext cx="2178282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C00000"/>
                  </a:solidFill>
                  <a:latin typeface="Comic Sans MS" panose="030F0702030302020204" pitchFamily="66" charset="0"/>
                </a:rPr>
                <a:t>Already in</a:t>
              </a:r>
            </a:p>
            <a:p>
              <a:r>
                <a:rPr lang="en-US" sz="2400" b="1" dirty="0">
                  <a:solidFill>
                    <a:srgbClr val="C00000"/>
                  </a:solidFill>
                  <a:latin typeface="Comic Sans MS" panose="030F0702030302020204" pitchFamily="66" charset="0"/>
                </a:rPr>
                <a:t>Thailand and</a:t>
              </a:r>
            </a:p>
            <a:p>
              <a:r>
                <a:rPr lang="en-US" sz="2400" b="1" dirty="0">
                  <a:solidFill>
                    <a:srgbClr val="C00000"/>
                  </a:solidFill>
                  <a:latin typeface="Comic Sans MS" panose="030F0702030302020204" pitchFamily="66" charset="0"/>
                </a:rPr>
                <a:t>under rapid</a:t>
              </a:r>
            </a:p>
            <a:p>
              <a:r>
                <a:rPr lang="en-US" sz="2400" b="1" dirty="0">
                  <a:solidFill>
                    <a:srgbClr val="C00000"/>
                  </a:solidFill>
                  <a:latin typeface="Comic Sans MS" panose="030F0702030302020204" pitchFamily="66" charset="0"/>
                </a:rPr>
                <a:t>multiplication</a:t>
              </a:r>
            </a:p>
            <a:p>
              <a:r>
                <a:rPr lang="en-US" sz="2400" b="1" dirty="0">
                  <a:solidFill>
                    <a:srgbClr val="C00000"/>
                  </a:solidFill>
                  <a:latin typeface="Comic Sans MS" panose="030F0702030302020204" pitchFamily="66" charset="0"/>
                </a:rPr>
                <a:t>schemes</a:t>
              </a: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1C560B76-E0B6-4F21-82E8-D08B0306987A}"/>
              </a:ext>
            </a:extLst>
          </p:cNvPr>
          <p:cNvSpPr txBox="1"/>
          <p:nvPr/>
        </p:nvSpPr>
        <p:spPr>
          <a:xfrm>
            <a:off x="5867400" y="6294973"/>
            <a:ext cx="43084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Hopefully by 2020</a:t>
            </a:r>
          </a:p>
        </p:txBody>
      </p:sp>
    </p:spTree>
    <p:extLst>
      <p:ext uri="{BB962C8B-B14F-4D97-AF65-F5344CB8AC3E}">
        <p14:creationId xmlns:p14="http://schemas.microsoft.com/office/powerpoint/2010/main" val="1267365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22" grpId="0"/>
      <p:bldP spid="31" grpId="0"/>
      <p:bldP spid="3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4E980C38-4ACB-45D1-9467-F92B50B8FF50}"/>
              </a:ext>
            </a:extLst>
          </p:cNvPr>
          <p:cNvGrpSpPr/>
          <p:nvPr/>
        </p:nvGrpSpPr>
        <p:grpSpPr>
          <a:xfrm>
            <a:off x="-11244" y="0"/>
            <a:ext cx="9155244" cy="6858000"/>
            <a:chOff x="-11244" y="0"/>
            <a:chExt cx="9155244" cy="6858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C8A41C7C-649D-46E8-8A1D-0B18175C70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6" name="4 Imagen">
              <a:extLst>
                <a:ext uri="{FF2B5EF4-FFF2-40B4-BE49-F238E27FC236}">
                  <a16:creationId xmlns:a16="http://schemas.microsoft.com/office/drawing/2014/main" id="{DDC1AB62-946B-4B9F-A6E5-ED4CC0D0AB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453" b="73814"/>
            <a:stretch/>
          </p:blipFill>
          <p:spPr>
            <a:xfrm>
              <a:off x="24984" y="6075752"/>
              <a:ext cx="1486619" cy="777251"/>
            </a:xfrm>
            <a:prstGeom prst="rect">
              <a:avLst/>
            </a:prstGeom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D5D295A3-9328-4F52-8A7C-0D75DC1E250F}"/>
                </a:ext>
              </a:extLst>
            </p:cNvPr>
            <p:cNvSpPr/>
            <p:nvPr/>
          </p:nvSpPr>
          <p:spPr>
            <a:xfrm>
              <a:off x="-11244" y="2498"/>
              <a:ext cx="9155243" cy="6836764"/>
            </a:xfrm>
            <a:prstGeom prst="rect">
              <a:avLst/>
            </a:prstGeom>
            <a:solidFill>
              <a:schemeClr val="bg1">
                <a:alpha val="3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TextBox 8">
            <a:extLst>
              <a:ext uri="{FF2B5EF4-FFF2-40B4-BE49-F238E27FC236}">
                <a16:creationId xmlns:a16="http://schemas.microsoft.com/office/drawing/2014/main" id="{4A432730-B92C-460A-B76A-2AE7C77467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99870" y="18738"/>
            <a:ext cx="9372601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sz="3200" b="1" dirty="0">
                <a:solidFill>
                  <a:srgbClr val="FFFF00"/>
                </a:solidFill>
                <a:latin typeface="Comic Sans MS" panose="030F0702030302020204" pitchFamily="66" charset="0"/>
              </a:rPr>
              <a:t>Inventory, distribution &amp; management of disease resistance germplasm from CIAT: CMD and other cassava diseases</a:t>
            </a:r>
          </a:p>
          <a:p>
            <a:r>
              <a:rPr lang="en-US" sz="800" dirty="0"/>
              <a:t>	</a:t>
            </a:r>
          </a:p>
          <a:p>
            <a:pPr algn="ctr" eaLnBrk="1" hangingPunct="1"/>
            <a:r>
              <a:rPr lang="en-AU" altLang="es-CO" sz="2400" b="1" dirty="0" err="1">
                <a:solidFill>
                  <a:srgbClr val="FFFF00"/>
                </a:solidFill>
                <a:latin typeface="Comic Sans MS" panose="030F0702030302020204" pitchFamily="66" charset="0"/>
              </a:rPr>
              <a:t>Hernán</a:t>
            </a:r>
            <a:r>
              <a:rPr lang="en-AU" altLang="es-CO" sz="2400" b="1" dirty="0">
                <a:solidFill>
                  <a:srgbClr val="FFFF00"/>
                </a:solidFill>
                <a:latin typeface="Comic Sans MS" panose="030F0702030302020204" pitchFamily="66" charset="0"/>
              </a:rPr>
              <a:t> Ceballos</a:t>
            </a:r>
            <a:endParaRPr lang="en-US" altLang="es-CO" sz="2400" b="1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E8EDB05-11EF-4F11-9558-58DF0A1D9834}"/>
              </a:ext>
            </a:extLst>
          </p:cNvPr>
          <p:cNvSpPr txBox="1"/>
          <p:nvPr/>
        </p:nvSpPr>
        <p:spPr>
          <a:xfrm>
            <a:off x="1098424" y="3217272"/>
            <a:ext cx="789981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8634413" algn="l"/>
              </a:tabLst>
            </a:pPr>
            <a:endParaRPr lang="en-US" sz="1200" b="1" dirty="0">
              <a:solidFill>
                <a:srgbClr val="01E9F5"/>
              </a:solidFill>
              <a:latin typeface="Comic Sans MS" panose="030F0702030302020204" pitchFamily="66" charset="0"/>
            </a:endParaRPr>
          </a:p>
          <a:p>
            <a:pPr>
              <a:tabLst>
                <a:tab pos="8634413" algn="l"/>
              </a:tabLst>
            </a:pPr>
            <a:r>
              <a:rPr lang="en-US" sz="2800" b="1" dirty="0">
                <a:solidFill>
                  <a:srgbClr val="01E9F5"/>
                </a:solidFill>
                <a:latin typeface="Comic Sans MS" panose="030F0702030302020204" pitchFamily="66" charset="0"/>
              </a:rPr>
              <a:t>Deployment of resistant varieties</a:t>
            </a:r>
          </a:p>
          <a:p>
            <a:pPr>
              <a:tabLst>
                <a:tab pos="8634413" algn="l"/>
              </a:tabLst>
            </a:pPr>
            <a:endParaRPr lang="en-US" sz="1200" b="1" dirty="0">
              <a:solidFill>
                <a:srgbClr val="01E9F5"/>
              </a:solidFill>
              <a:latin typeface="Comic Sans MS" panose="030F0702030302020204" pitchFamily="66" charset="0"/>
            </a:endParaRPr>
          </a:p>
          <a:p>
            <a:pPr>
              <a:tabLst>
                <a:tab pos="8634413" algn="l"/>
              </a:tabLst>
            </a:pPr>
            <a:endParaRPr lang="en-US" sz="2800" b="1" dirty="0">
              <a:solidFill>
                <a:srgbClr val="01E9F5"/>
              </a:solidFill>
              <a:latin typeface="Comic Sans MS" panose="030F0702030302020204" pitchFamily="66" charset="0"/>
            </a:endParaRPr>
          </a:p>
          <a:p>
            <a:pPr>
              <a:tabLst>
                <a:tab pos="8634413" algn="l"/>
              </a:tabLst>
            </a:pPr>
            <a:endParaRPr lang="en-US" sz="1200" b="1" dirty="0">
              <a:solidFill>
                <a:srgbClr val="01E9F5"/>
              </a:solidFill>
              <a:latin typeface="Comic Sans MS" panose="030F0702030302020204" pitchFamily="66" charset="0"/>
            </a:endParaRPr>
          </a:p>
          <a:p>
            <a:pPr>
              <a:tabLst>
                <a:tab pos="8634413" algn="l"/>
              </a:tabLst>
            </a:pPr>
            <a:r>
              <a:rPr lang="en-US" sz="2800" b="1" dirty="0">
                <a:solidFill>
                  <a:srgbClr val="01E9F5"/>
                </a:solidFill>
                <a:latin typeface="Comic Sans MS" panose="030F0702030302020204" pitchFamily="66" charset="0"/>
              </a:rPr>
              <a:t>  </a:t>
            </a:r>
            <a:r>
              <a:rPr lang="en-US" sz="2800" b="1" dirty="0">
                <a:solidFill>
                  <a:srgbClr val="01E9F5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 </a:t>
            </a:r>
            <a:r>
              <a:rPr lang="en-US" sz="2800" b="1" dirty="0">
                <a:solidFill>
                  <a:srgbClr val="01E9F5"/>
                </a:solidFill>
                <a:latin typeface="Comic Sans MS" panose="030F0702030302020204" pitchFamily="66" charset="0"/>
              </a:rPr>
              <a:t>Development of CMD resistan</a:t>
            </a:r>
            <a:r>
              <a:rPr lang="en-US" sz="3600" b="1" dirty="0">
                <a:solidFill>
                  <a:srgbClr val="01E9F5"/>
                </a:solidFill>
                <a:latin typeface="Comic Sans MS" panose="030F0702030302020204" pitchFamily="66" charset="0"/>
              </a:rPr>
              <a:t>t clones</a:t>
            </a:r>
          </a:p>
          <a:p>
            <a:pPr>
              <a:tabLst>
                <a:tab pos="8634413" algn="l"/>
              </a:tabLst>
            </a:pPr>
            <a:endParaRPr lang="en-US" sz="3600" b="1" dirty="0">
              <a:solidFill>
                <a:srgbClr val="01E9F5"/>
              </a:solidFill>
              <a:latin typeface="Comic Sans MS" panose="030F0702030302020204" pitchFamily="66" charset="0"/>
            </a:endParaRPr>
          </a:p>
          <a:p>
            <a:pPr>
              <a:tabLst>
                <a:tab pos="8634413" algn="l"/>
              </a:tabLst>
            </a:pPr>
            <a:endParaRPr lang="en-US" sz="1600" b="1" dirty="0">
              <a:solidFill>
                <a:srgbClr val="01E9F5"/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4F9C426-C26A-4B04-B002-7E12D838041B}"/>
              </a:ext>
            </a:extLst>
          </p:cNvPr>
          <p:cNvSpPr txBox="1"/>
          <p:nvPr/>
        </p:nvSpPr>
        <p:spPr>
          <a:xfrm>
            <a:off x="1066800" y="2160651"/>
            <a:ext cx="7899816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8634413" algn="l"/>
              </a:tabLst>
            </a:pP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mic Sans MS" panose="030F0702030302020204" pitchFamily="66" charset="0"/>
              </a:rPr>
              <a:t>Introduction: the honeymoon is over  </a:t>
            </a:r>
          </a:p>
          <a:p>
            <a:pPr>
              <a:tabLst>
                <a:tab pos="8634413" algn="l"/>
              </a:tabLst>
            </a:pPr>
            <a:endParaRPr lang="en-US" sz="1200" b="1" dirty="0">
              <a:solidFill>
                <a:schemeClr val="bg1">
                  <a:lumMod val="75000"/>
                </a:schemeClr>
              </a:solidFill>
              <a:latin typeface="Comic Sans MS" panose="030F0702030302020204" pitchFamily="66" charset="0"/>
            </a:endParaRPr>
          </a:p>
          <a:p>
            <a:pPr>
              <a:tabLst>
                <a:tab pos="8634413" algn="l"/>
              </a:tabLst>
            </a:pP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mic Sans MS" panose="030F0702030302020204" pitchFamily="66" charset="0"/>
              </a:rPr>
              <a:t>Management options</a:t>
            </a:r>
          </a:p>
          <a:p>
            <a:pPr>
              <a:tabLst>
                <a:tab pos="8634413" algn="l"/>
              </a:tabLst>
            </a:pPr>
            <a:endParaRPr lang="en-US" sz="12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  <a:p>
            <a:pPr>
              <a:tabLst>
                <a:tab pos="8634413" algn="l"/>
              </a:tabLst>
            </a:pPr>
            <a:r>
              <a:rPr lang="en-US" sz="2800" b="1" dirty="0">
                <a:solidFill>
                  <a:srgbClr val="C00000"/>
                </a:solidFill>
                <a:latin typeface="Comic Sans MS" panose="030F0702030302020204" pitchFamily="66" charset="0"/>
              </a:rPr>
              <a:t>Deployment of resistant varieties</a:t>
            </a:r>
          </a:p>
          <a:p>
            <a:pPr>
              <a:tabLst>
                <a:tab pos="8634413" algn="l"/>
              </a:tabLst>
            </a:pPr>
            <a:endParaRPr lang="en-US" sz="12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  <a:p>
            <a:pPr>
              <a:tabLst>
                <a:tab pos="8634413" algn="l"/>
              </a:tabLst>
            </a:pP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mic Sans MS" panose="030F0702030302020204" pitchFamily="66" charset="0"/>
              </a:rPr>
              <a:t>  </a:t>
            </a: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 </a:t>
            </a: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omic Sans MS" panose="030F0702030302020204" pitchFamily="66" charset="0"/>
              </a:rPr>
              <a:t>Introduced germplasm</a:t>
            </a:r>
          </a:p>
          <a:p>
            <a:pPr>
              <a:tabLst>
                <a:tab pos="8634413" algn="l"/>
              </a:tabLst>
            </a:pPr>
            <a:endParaRPr lang="en-US" sz="12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  <a:p>
            <a:pPr>
              <a:tabLst>
                <a:tab pos="8634413" algn="l"/>
              </a:tabLst>
            </a:pPr>
            <a:r>
              <a:rPr lang="en-US" sz="2800" b="1" dirty="0">
                <a:solidFill>
                  <a:srgbClr val="C00000"/>
                </a:solidFill>
                <a:latin typeface="Comic Sans MS" panose="030F0702030302020204" pitchFamily="66" charset="0"/>
              </a:rPr>
              <a:t>  </a:t>
            </a:r>
            <a:r>
              <a:rPr lang="en-US" sz="2800" b="1" dirty="0">
                <a:solidFill>
                  <a:srgbClr val="C0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 </a:t>
            </a:r>
            <a:r>
              <a:rPr lang="en-US" sz="2800" b="1" dirty="0">
                <a:solidFill>
                  <a:srgbClr val="C00000"/>
                </a:solidFill>
                <a:latin typeface="Comic Sans MS" panose="030F0702030302020204" pitchFamily="66" charset="0"/>
              </a:rPr>
              <a:t>Development of CMD resistan</a:t>
            </a:r>
            <a:r>
              <a:rPr lang="en-US" sz="3600" b="1" dirty="0">
                <a:solidFill>
                  <a:srgbClr val="C00000"/>
                </a:solidFill>
                <a:latin typeface="Comic Sans MS" panose="030F0702030302020204" pitchFamily="66" charset="0"/>
              </a:rPr>
              <a:t>t clones</a:t>
            </a:r>
          </a:p>
          <a:p>
            <a:pPr>
              <a:tabLst>
                <a:tab pos="8634413" algn="l"/>
              </a:tabLst>
            </a:pPr>
            <a:endParaRPr lang="en-US" sz="36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  <a:p>
            <a:pPr>
              <a:tabLst>
                <a:tab pos="8634413" algn="l"/>
              </a:tabLst>
            </a:pPr>
            <a:endParaRPr lang="en-US" sz="16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61912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ECEEB0A-B5DA-4F32-8EE3-EC4AF48C0D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FBBDC88-5097-4CBB-93E2-42754CF653A0}"/>
              </a:ext>
            </a:extLst>
          </p:cNvPr>
          <p:cNvSpPr/>
          <p:nvPr/>
        </p:nvSpPr>
        <p:spPr>
          <a:xfrm>
            <a:off x="18321" y="-13935"/>
            <a:ext cx="9144000" cy="6858000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4C5CAD0-E3AC-4270-B4C9-4D9F93586042}"/>
              </a:ext>
            </a:extLst>
          </p:cNvPr>
          <p:cNvSpPr/>
          <p:nvPr/>
        </p:nvSpPr>
        <p:spPr>
          <a:xfrm>
            <a:off x="36641" y="-47565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cap="small" dirty="0">
                <a:solidFill>
                  <a:srgbClr val="C00000"/>
                </a:solidFill>
                <a:latin typeface="Comic Sans MS" panose="030F0702030302020204" pitchFamily="66" charset="0"/>
                <a:ea typeface="MS Mincho" panose="02020609040205080304" pitchFamily="49" charset="-128"/>
                <a:cs typeface="Latha" panose="020B0502040204020203" pitchFamily="34" charset="0"/>
              </a:rPr>
              <a:t>lessons from the first generation of waxy starch cassava</a:t>
            </a:r>
          </a:p>
        </p:txBody>
      </p:sp>
      <p:sp>
        <p:nvSpPr>
          <p:cNvPr id="7" name="Text Box 5">
            <a:extLst>
              <a:ext uri="{FF2B5EF4-FFF2-40B4-BE49-F238E27FC236}">
                <a16:creationId xmlns:a16="http://schemas.microsoft.com/office/drawing/2014/main" id="{063B03C8-A1C2-4FD0-B3B4-A909F1A828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587" y="1257621"/>
            <a:ext cx="7287572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100" dirty="0" err="1">
                <a:solidFill>
                  <a:srgbClr val="006600"/>
                </a:solidFill>
                <a:latin typeface="Comic Sans MS" panose="030F0702030302020204" pitchFamily="66" charset="0"/>
              </a:rPr>
              <a:t>Introgressing</a:t>
            </a:r>
            <a:r>
              <a:rPr lang="en-US" altLang="en-US" sz="2100" dirty="0">
                <a:solidFill>
                  <a:srgbClr val="006600"/>
                </a:solidFill>
                <a:latin typeface="Comic Sans MS" panose="030F0702030302020204" pitchFamily="66" charset="0"/>
              </a:rPr>
              <a:t> a single gene trait in cassava is inefficient</a:t>
            </a:r>
          </a:p>
        </p:txBody>
      </p:sp>
      <p:sp>
        <p:nvSpPr>
          <p:cNvPr id="8" name="Text Box 5">
            <a:extLst>
              <a:ext uri="{FF2B5EF4-FFF2-40B4-BE49-F238E27FC236}">
                <a16:creationId xmlns:a16="http://schemas.microsoft.com/office/drawing/2014/main" id="{52F16E5E-EB16-4CC5-8EA5-322ACDA649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587" y="1909443"/>
            <a:ext cx="7515199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100" dirty="0">
                <a:solidFill>
                  <a:srgbClr val="0066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 </a:t>
            </a:r>
            <a:r>
              <a:rPr lang="en-US" altLang="en-US" sz="2100" dirty="0">
                <a:solidFill>
                  <a:srgbClr val="006600"/>
                </a:solidFill>
                <a:latin typeface="Comic Sans MS" panose="030F0702030302020204" pitchFamily="66" charset="0"/>
              </a:rPr>
              <a:t>we lost 40 years of breeding with the waxy starch trait</a:t>
            </a:r>
          </a:p>
        </p:txBody>
      </p:sp>
      <p:sp>
        <p:nvSpPr>
          <p:cNvPr id="9" name="Text Box 5">
            <a:extLst>
              <a:ext uri="{FF2B5EF4-FFF2-40B4-BE49-F238E27FC236}">
                <a16:creationId xmlns:a16="http://schemas.microsoft.com/office/drawing/2014/main" id="{1213E3EB-E4AB-4EE9-BF4A-BEF0947AC8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588" y="2507416"/>
            <a:ext cx="8960107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100" dirty="0">
                <a:solidFill>
                  <a:srgbClr val="006600"/>
                </a:solidFill>
                <a:latin typeface="Comic Sans MS" panose="030F0702030302020204" pitchFamily="66" charset="0"/>
              </a:rPr>
              <a:t>A key problem is the limited number of meiotic events leading to the “F2” plants evaluated</a:t>
            </a:r>
          </a:p>
        </p:txBody>
      </p:sp>
      <p:sp>
        <p:nvSpPr>
          <p:cNvPr id="10" name="Text Box 5">
            <a:extLst>
              <a:ext uri="{FF2B5EF4-FFF2-40B4-BE49-F238E27FC236}">
                <a16:creationId xmlns:a16="http://schemas.microsoft.com/office/drawing/2014/main" id="{B9E36341-CD4B-4932-9438-A75FAED0FB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0874" y="2842868"/>
            <a:ext cx="5171609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100" dirty="0">
                <a:solidFill>
                  <a:srgbClr val="0066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 undesirable linkages remain unbroken</a:t>
            </a:r>
            <a:endParaRPr lang="en-US" altLang="en-US" sz="2100" dirty="0">
              <a:solidFill>
                <a:srgbClr val="006600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Text Box 5">
            <a:extLst>
              <a:ext uri="{FF2B5EF4-FFF2-40B4-BE49-F238E27FC236}">
                <a16:creationId xmlns:a16="http://schemas.microsoft.com/office/drawing/2014/main" id="{772C23EC-68FA-4BEB-9E74-E0ADF4651A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908" y="3596421"/>
            <a:ext cx="901541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100" dirty="0">
                <a:solidFill>
                  <a:srgbClr val="006600"/>
                </a:solidFill>
                <a:latin typeface="Comic Sans MS" panose="030F0702030302020204" pitchFamily="66" charset="0"/>
              </a:rPr>
              <a:t>Selected waxy genotypes did not have a nice plant architecture and DMC was low</a:t>
            </a:r>
          </a:p>
        </p:txBody>
      </p:sp>
      <p:sp>
        <p:nvSpPr>
          <p:cNvPr id="12" name="Text Box 5">
            <a:extLst>
              <a:ext uri="{FF2B5EF4-FFF2-40B4-BE49-F238E27FC236}">
                <a16:creationId xmlns:a16="http://schemas.microsoft.com/office/drawing/2014/main" id="{2E9F88B6-499D-4AA1-8CCF-EB880B86D2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6870" y="3954211"/>
            <a:ext cx="720362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100" dirty="0">
                <a:solidFill>
                  <a:srgbClr val="0066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 New crosses made among selected plants originated the 2</a:t>
            </a:r>
            <a:r>
              <a:rPr lang="en-US" altLang="en-US" sz="2100" baseline="30000" dirty="0">
                <a:solidFill>
                  <a:srgbClr val="0066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nd </a:t>
            </a:r>
            <a:r>
              <a:rPr lang="en-US" altLang="en-US" sz="2100" dirty="0">
                <a:solidFill>
                  <a:srgbClr val="0066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generation of waxy starch clones</a:t>
            </a:r>
            <a:endParaRPr lang="en-US" altLang="en-US" sz="2100" dirty="0">
              <a:solidFill>
                <a:srgbClr val="006600"/>
              </a:solidFill>
              <a:latin typeface="Comic Sans MS" panose="030F0702030302020204" pitchFamily="66" charset="0"/>
            </a:endParaRPr>
          </a:p>
        </p:txBody>
      </p:sp>
      <p:sp>
        <p:nvSpPr>
          <p:cNvPr id="13" name="Text Box 5">
            <a:extLst>
              <a:ext uri="{FF2B5EF4-FFF2-40B4-BE49-F238E27FC236}">
                <a16:creationId xmlns:a16="http://schemas.microsoft.com/office/drawing/2014/main" id="{A2E36817-6BF0-4926-97F0-B954BB611A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41" y="4980299"/>
            <a:ext cx="9144000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100" dirty="0">
                <a:solidFill>
                  <a:srgbClr val="006600"/>
                </a:solidFill>
                <a:latin typeface="Comic Sans MS" panose="030F0702030302020204" pitchFamily="66" charset="0"/>
              </a:rPr>
              <a:t>Production of CMD-resistant germplasm in SE Asia will benefit from, at least, 2-3 successive meiotic events </a:t>
            </a:r>
          </a:p>
          <a:p>
            <a:pPr eaLnBrk="1" hangingPunct="1"/>
            <a:r>
              <a:rPr lang="en-US" altLang="en-US" sz="2100" b="1" dirty="0">
                <a:solidFill>
                  <a:srgbClr val="006600"/>
                </a:solidFill>
                <a:latin typeface="Comic Sans MS" panose="030F0702030302020204" pitchFamily="66" charset="0"/>
              </a:rPr>
              <a:t>We need to manipulate flowering in crossing nurseries</a:t>
            </a:r>
          </a:p>
        </p:txBody>
      </p:sp>
    </p:spTree>
    <p:extLst>
      <p:ext uri="{BB962C8B-B14F-4D97-AF65-F5344CB8AC3E}">
        <p14:creationId xmlns:p14="http://schemas.microsoft.com/office/powerpoint/2010/main" val="500972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ECEEB0A-B5DA-4F32-8EE3-EC4AF48C0D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FBBDC88-5097-4CBB-93E2-42754CF653A0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12E55EA-2567-49C2-8194-88D0101AC9C4}"/>
              </a:ext>
            </a:extLst>
          </p:cNvPr>
          <p:cNvGrpSpPr/>
          <p:nvPr/>
        </p:nvGrpSpPr>
        <p:grpSpPr>
          <a:xfrm>
            <a:off x="185996" y="16042"/>
            <a:ext cx="8348404" cy="2514600"/>
            <a:chOff x="152400" y="651209"/>
            <a:chExt cx="10567570" cy="3065229"/>
          </a:xfrm>
        </p:grpSpPr>
        <p:pic>
          <p:nvPicPr>
            <p:cNvPr id="12" name="12 Imagen">
              <a:extLst>
                <a:ext uri="{FF2B5EF4-FFF2-40B4-BE49-F238E27FC236}">
                  <a16:creationId xmlns:a16="http://schemas.microsoft.com/office/drawing/2014/main" id="{B587AB23-EE3C-4513-8B15-C27C20CBEF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1205208"/>
              <a:ext cx="3767408" cy="2511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9E68CDC-BEB9-46BC-BF90-1A2FE4369FAD}"/>
                </a:ext>
              </a:extLst>
            </p:cNvPr>
            <p:cNvSpPr/>
            <p:nvPr/>
          </p:nvSpPr>
          <p:spPr>
            <a:xfrm>
              <a:off x="1170883" y="651209"/>
              <a:ext cx="9549087" cy="5627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b="1" cap="small" dirty="0" err="1">
                  <a:solidFill>
                    <a:srgbClr val="FF0000"/>
                  </a:solidFill>
                  <a:latin typeface="Comic Sans MS" panose="030F0702030302020204" pitchFamily="66" charset="0"/>
                  <a:ea typeface="MS Mincho" panose="02020609040205080304" pitchFamily="49" charset="-128"/>
                  <a:cs typeface="Latha" panose="020B0502040204020203" pitchFamily="34" charset="0"/>
                </a:rPr>
                <a:t>Extention</a:t>
              </a:r>
              <a:r>
                <a:rPr lang="en-US" sz="2400" b="1" cap="small" dirty="0">
                  <a:solidFill>
                    <a:srgbClr val="FF0000"/>
                  </a:solidFill>
                  <a:latin typeface="Comic Sans MS" panose="030F0702030302020204" pitchFamily="66" charset="0"/>
                  <a:ea typeface="MS Mincho" panose="02020609040205080304" pitchFamily="49" charset="-128"/>
                  <a:cs typeface="Latha" panose="020B0502040204020203" pitchFamily="34" charset="0"/>
                </a:rPr>
                <a:t> of photoperiod with red lights</a:t>
              </a:r>
              <a:endParaRPr lang="en-US" sz="2100" b="1" cap="small" dirty="0">
                <a:solidFill>
                  <a:srgbClr val="FF0000"/>
                </a:solidFill>
                <a:latin typeface="Comic Sans MS" panose="030F0702030302020204" pitchFamily="66" charset="0"/>
                <a:ea typeface="MS Mincho" panose="02020609040205080304" pitchFamily="49" charset="-128"/>
                <a:cs typeface="Latha" panose="020B0502040204020203" pitchFamily="34" charset="0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A7C84815-4373-4A26-B455-2F347AE68BB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32" b="25750"/>
          <a:stretch/>
        </p:blipFill>
        <p:spPr>
          <a:xfrm>
            <a:off x="3204861" y="486563"/>
            <a:ext cx="5897521" cy="204407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AE94B01-1B8E-4E92-A5C8-9F249EB67B36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31" r="33410" b="2547"/>
          <a:stretch/>
        </p:blipFill>
        <p:spPr bwMode="auto">
          <a:xfrm>
            <a:off x="1386660" y="1524000"/>
            <a:ext cx="6370680" cy="521255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00147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ECEEB0A-B5DA-4F32-8EE3-EC4AF48C0D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FBBDC88-5097-4CBB-93E2-42754CF653A0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505FA726-9413-47AE-967D-5AE623672A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024" y="31608"/>
            <a:ext cx="9010840" cy="458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ts val="3000"/>
              </a:lnSpc>
            </a:pPr>
            <a:r>
              <a:rPr lang="en-US" altLang="es-CO" sz="2400" b="1" dirty="0">
                <a:solidFill>
                  <a:srgbClr val="006600"/>
                </a:solidFill>
                <a:latin typeface="Comic Sans MS" panose="030F0702030302020204" pitchFamily="66" charset="0"/>
              </a:rPr>
              <a:t>Induction of flowering II: pruning young branches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81A0B1-30CB-4756-B73B-07E7D77DA4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90500" y="460422"/>
            <a:ext cx="9525000" cy="1982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630238" indent="-630238" eaLnBrk="1" hangingPunct="1">
              <a:lnSpc>
                <a:spcPts val="3000"/>
              </a:lnSpc>
            </a:pPr>
            <a:r>
              <a:rPr lang="en-US" altLang="es-CO" sz="2000" b="1" dirty="0">
                <a:solidFill>
                  <a:srgbClr val="C0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    Branch removal directs energy to the inflorescence: seeds from 1</a:t>
            </a:r>
            <a:r>
              <a:rPr lang="en-US" altLang="es-CO" sz="2000" b="1" baseline="30000" dirty="0">
                <a:solidFill>
                  <a:srgbClr val="C0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st</a:t>
            </a:r>
            <a:r>
              <a:rPr lang="en-US" altLang="es-CO" sz="2000" b="1" dirty="0">
                <a:solidFill>
                  <a:srgbClr val="C0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 flowering (usually sterile) can be obtained</a:t>
            </a:r>
          </a:p>
          <a:p>
            <a:pPr>
              <a:lnSpc>
                <a:spcPts val="3000"/>
              </a:lnSpc>
            </a:pPr>
            <a:r>
              <a:rPr lang="en-US" altLang="es-CO" sz="2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   </a:t>
            </a:r>
            <a:r>
              <a:rPr lang="en-US" altLang="es-CO" sz="2000" b="1" dirty="0">
                <a:solidFill>
                  <a:srgbClr val="C0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 The trick is to prune VERY YOUNG branches</a:t>
            </a:r>
          </a:p>
          <a:p>
            <a:pPr>
              <a:lnSpc>
                <a:spcPts val="3000"/>
              </a:lnSpc>
            </a:pPr>
            <a:r>
              <a:rPr lang="en-US" altLang="es-CO" sz="2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   </a:t>
            </a:r>
            <a:r>
              <a:rPr lang="en-US" altLang="es-CO" sz="2000" b="1" dirty="0">
                <a:solidFill>
                  <a:srgbClr val="C0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 Flowering must have already been triggered </a:t>
            </a:r>
          </a:p>
          <a:p>
            <a:pPr marL="688975" indent="-688975">
              <a:lnSpc>
                <a:spcPts val="3000"/>
              </a:lnSpc>
            </a:pPr>
            <a:r>
              <a:rPr lang="en-US" altLang="es-CO" sz="2000" b="1" dirty="0">
                <a:solidFill>
                  <a:srgbClr val="C0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    Combined with application of BA plenty of hermaphrodite flowers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C281950-E0CE-4CEA-AA1F-BE0B5D583685}"/>
              </a:ext>
            </a:extLst>
          </p:cNvPr>
          <p:cNvGrpSpPr/>
          <p:nvPr/>
        </p:nvGrpSpPr>
        <p:grpSpPr>
          <a:xfrm>
            <a:off x="3055762" y="3428999"/>
            <a:ext cx="5909347" cy="3397389"/>
            <a:chOff x="3151520" y="3919039"/>
            <a:chExt cx="5188840" cy="2900861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AFC81FB-A8D3-4296-82A8-6CA1FD8CA4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869" r="11343"/>
            <a:stretch/>
          </p:blipFill>
          <p:spPr>
            <a:xfrm rot="5400000">
              <a:off x="2888766" y="4199632"/>
              <a:ext cx="2883022" cy="2357514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697476E7-0E88-4154-8781-33977A4432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61" r="14020"/>
            <a:stretch/>
          </p:blipFill>
          <p:spPr>
            <a:xfrm rot="5400000">
              <a:off x="5535551" y="4015091"/>
              <a:ext cx="2900861" cy="2708757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D751763-3586-41BC-BB17-8F045E266397}"/>
              </a:ext>
            </a:extLst>
          </p:cNvPr>
          <p:cNvGrpSpPr/>
          <p:nvPr/>
        </p:nvGrpSpPr>
        <p:grpSpPr>
          <a:xfrm>
            <a:off x="226659" y="841539"/>
            <a:ext cx="2733853" cy="5984849"/>
            <a:chOff x="165176" y="725861"/>
            <a:chExt cx="2733853" cy="5984849"/>
          </a:xfrm>
        </p:grpSpPr>
        <p:pic>
          <p:nvPicPr>
            <p:cNvPr id="14" name="2 Imagen">
              <a:extLst>
                <a:ext uri="{FF2B5EF4-FFF2-40B4-BE49-F238E27FC236}">
                  <a16:creationId xmlns:a16="http://schemas.microsoft.com/office/drawing/2014/main" id="{A9423B49-4F2D-4721-84D5-053AA846F42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51604" y="853148"/>
              <a:ext cx="2963329" cy="2708756"/>
            </a:xfrm>
            <a:prstGeom prst="rect">
              <a:avLst/>
            </a:prstGeom>
          </p:spPr>
        </p:pic>
        <p:pic>
          <p:nvPicPr>
            <p:cNvPr id="15" name="10 Imagen">
              <a:extLst>
                <a:ext uri="{FF2B5EF4-FFF2-40B4-BE49-F238E27FC236}">
                  <a16:creationId xmlns:a16="http://schemas.microsoft.com/office/drawing/2014/main" id="{35DD9661-D641-41C4-951B-7D60667F2D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329" r="24421"/>
            <a:stretch/>
          </p:blipFill>
          <p:spPr>
            <a:xfrm>
              <a:off x="165176" y="3719923"/>
              <a:ext cx="2733853" cy="2990787"/>
            </a:xfrm>
            <a:prstGeom prst="rect">
              <a:avLst/>
            </a:prstGeom>
          </p:spPr>
        </p:pic>
      </p:grpSp>
      <p:pic>
        <p:nvPicPr>
          <p:cNvPr id="16" name="图片 635909" descr="三腋芽长度">
            <a:extLst>
              <a:ext uri="{FF2B5EF4-FFF2-40B4-BE49-F238E27FC236}">
                <a16:creationId xmlns:a16="http://schemas.microsoft.com/office/drawing/2014/main" id="{7BF52D91-BD13-4339-BF72-8442861145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83"/>
          <a:stretch/>
        </p:blipFill>
        <p:spPr bwMode="auto">
          <a:xfrm>
            <a:off x="3782049" y="383931"/>
            <a:ext cx="3328633" cy="3197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5487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ECEEB0A-B5DA-4F32-8EE3-EC4AF48C0D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FBBDC88-5097-4CBB-93E2-42754CF653A0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93253B38-7344-4ABD-BC2F-F0342B3344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90500" y="264903"/>
            <a:ext cx="9525000" cy="458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ts val="3000"/>
              </a:lnSpc>
            </a:pPr>
            <a:r>
              <a:rPr lang="en-US" altLang="es-CO" sz="2400" b="1" dirty="0">
                <a:solidFill>
                  <a:srgbClr val="006600"/>
                </a:solidFill>
                <a:latin typeface="Comic Sans MS" panose="030F0702030302020204" pitchFamily="66" charset="0"/>
              </a:rPr>
              <a:t>Development of CMD-resistant germplasm in Thailand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0417C9-7DCE-41FE-A75E-40B80504E4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253" y="987945"/>
            <a:ext cx="9047747" cy="842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4763" indent="-4763" eaLnBrk="1" hangingPunct="1">
              <a:lnSpc>
                <a:spcPts val="3000"/>
              </a:lnSpc>
            </a:pPr>
            <a:r>
              <a:rPr lang="en-US" altLang="es-CO" sz="2400" dirty="0">
                <a:solidFill>
                  <a:srgbClr val="C0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This is a straight forward process (except for the need of a quick outcome):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A950B77-6279-4186-9836-BF44DEA5F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326" y="2167289"/>
            <a:ext cx="9047747" cy="458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4763" indent="-4763" eaLnBrk="1" hangingPunct="1">
              <a:lnSpc>
                <a:spcPts val="3000"/>
              </a:lnSpc>
            </a:pPr>
            <a:r>
              <a:rPr lang="en-US" altLang="es-CO" sz="2400" dirty="0">
                <a:solidFill>
                  <a:srgbClr val="C0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1. Cross elite Thai germplasm x sources of CMD</a:t>
            </a:r>
            <a:r>
              <a:rPr lang="en-US" altLang="es-CO" sz="2400" baseline="-25000" dirty="0">
                <a:solidFill>
                  <a:srgbClr val="C0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5AF5502-3784-4D1C-85F1-1246ACF7CE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325" y="3058627"/>
            <a:ext cx="9047747" cy="842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352425" indent="-352425" eaLnBrk="1" hangingPunct="1">
              <a:lnSpc>
                <a:spcPts val="3000"/>
              </a:lnSpc>
            </a:pPr>
            <a:r>
              <a:rPr lang="en-US" altLang="es-CO" sz="2400" dirty="0">
                <a:solidFill>
                  <a:srgbClr val="C0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2. Based on previous experience with waxy starch more than one recombination event is highly desirable</a:t>
            </a:r>
            <a:endParaRPr lang="en-US" altLang="es-CO" sz="2400" baseline="-25000" dirty="0">
              <a:solidFill>
                <a:srgbClr val="C00000"/>
              </a:solidFill>
              <a:latin typeface="Comic Sans MS" panose="030F0702030302020204" pitchFamily="66" charset="0"/>
              <a:sym typeface="Wingdings" panose="05000000000000000000" pitchFamily="2" charset="2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AC6B442-B30C-4086-8934-C9C62168E6F2}"/>
              </a:ext>
            </a:extLst>
          </p:cNvPr>
          <p:cNvGrpSpPr/>
          <p:nvPr/>
        </p:nvGrpSpPr>
        <p:grpSpPr>
          <a:xfrm>
            <a:off x="1676400" y="4478632"/>
            <a:ext cx="6380747" cy="2074568"/>
            <a:chOff x="152400" y="3946171"/>
            <a:chExt cx="6380747" cy="2074568"/>
          </a:xfrm>
        </p:grpSpPr>
        <p:sp>
          <p:nvSpPr>
            <p:cNvPr id="12" name="Arrow: Down 11">
              <a:extLst>
                <a:ext uri="{FF2B5EF4-FFF2-40B4-BE49-F238E27FC236}">
                  <a16:creationId xmlns:a16="http://schemas.microsoft.com/office/drawing/2014/main" id="{3B821BC8-B68B-4AD4-AF76-3A3786974DF8}"/>
                </a:ext>
              </a:extLst>
            </p:cNvPr>
            <p:cNvSpPr/>
            <p:nvPr/>
          </p:nvSpPr>
          <p:spPr>
            <a:xfrm>
              <a:off x="970547" y="3946171"/>
              <a:ext cx="609600" cy="1541168"/>
            </a:xfrm>
            <a:prstGeom prst="downArrow">
              <a:avLst/>
            </a:prstGeom>
            <a:solidFill>
              <a:schemeClr val="accent3">
                <a:lumMod val="5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9085476-59D3-43A7-AFEC-17C668DDBA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5562600"/>
              <a:ext cx="6380747" cy="458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4763" indent="-4763" eaLnBrk="1" hangingPunct="1">
                <a:lnSpc>
                  <a:spcPts val="3000"/>
                </a:lnSpc>
              </a:pPr>
              <a:r>
                <a:rPr lang="en-US" altLang="es-CO" sz="2400" dirty="0">
                  <a:solidFill>
                    <a:srgbClr val="006600"/>
                  </a:solidFill>
                  <a:latin typeface="Comic Sans MS" panose="030F0702030302020204" pitchFamily="66" charset="0"/>
                  <a:sym typeface="Wingdings" panose="05000000000000000000" pitchFamily="2" charset="2"/>
                </a:rPr>
                <a:t>Select for good agronomic performance</a:t>
              </a:r>
              <a:endParaRPr lang="en-US" altLang="es-CO" sz="2400" baseline="-25000" dirty="0">
                <a:solidFill>
                  <a:srgbClr val="006600"/>
                </a:solidFill>
                <a:latin typeface="Comic Sans MS" panose="030F0702030302020204" pitchFamily="66" charset="0"/>
                <a:sym typeface="Wingdings" panose="05000000000000000000" pitchFamily="2" charset="2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62A921C-E46C-4DDA-8B36-BC58914A9B52}"/>
              </a:ext>
            </a:extLst>
          </p:cNvPr>
          <p:cNvGrpSpPr/>
          <p:nvPr/>
        </p:nvGrpSpPr>
        <p:grpSpPr>
          <a:xfrm>
            <a:off x="3675647" y="4463977"/>
            <a:ext cx="6380747" cy="1493691"/>
            <a:chOff x="507331" y="3926194"/>
            <a:chExt cx="6380747" cy="1493691"/>
          </a:xfrm>
        </p:grpSpPr>
        <p:sp>
          <p:nvSpPr>
            <p:cNvPr id="15" name="Arrow: Down 14">
              <a:extLst>
                <a:ext uri="{FF2B5EF4-FFF2-40B4-BE49-F238E27FC236}">
                  <a16:creationId xmlns:a16="http://schemas.microsoft.com/office/drawing/2014/main" id="{80C661BF-40EC-4599-AFEA-720B8E97A3B1}"/>
                </a:ext>
              </a:extLst>
            </p:cNvPr>
            <p:cNvSpPr/>
            <p:nvPr/>
          </p:nvSpPr>
          <p:spPr>
            <a:xfrm>
              <a:off x="1251284" y="3926194"/>
              <a:ext cx="609600" cy="965052"/>
            </a:xfrm>
            <a:prstGeom prst="downArrow">
              <a:avLst/>
            </a:prstGeom>
            <a:solidFill>
              <a:srgbClr val="CC00CC"/>
            </a:solidFill>
            <a:ln>
              <a:solidFill>
                <a:srgbClr val="CC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0A17378-3F81-4B4F-98C8-5BCD66D593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7331" y="4961746"/>
              <a:ext cx="6380747" cy="458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4763" indent="-4763" eaLnBrk="1" hangingPunct="1">
                <a:lnSpc>
                  <a:spcPts val="3000"/>
                </a:lnSpc>
              </a:pPr>
              <a:r>
                <a:rPr lang="en-US" altLang="es-CO" sz="2400" dirty="0">
                  <a:solidFill>
                    <a:srgbClr val="CC00CC"/>
                  </a:solidFill>
                  <a:latin typeface="Comic Sans MS" panose="030F0702030302020204" pitchFamily="66" charset="0"/>
                  <a:sym typeface="Wingdings" panose="05000000000000000000" pitchFamily="2" charset="2"/>
                </a:rPr>
                <a:t>Select for CMD</a:t>
              </a:r>
              <a:r>
                <a:rPr lang="en-US" altLang="es-CO" sz="2400" baseline="-25000" dirty="0">
                  <a:solidFill>
                    <a:srgbClr val="CC00CC"/>
                  </a:solidFill>
                  <a:latin typeface="Comic Sans MS" panose="030F0702030302020204" pitchFamily="66" charset="0"/>
                  <a:sym typeface="Wingdings" panose="05000000000000000000" pitchFamily="2" charset="2"/>
                </a:rPr>
                <a:t>2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0C651901-1771-413C-8E5C-9634DB3738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289" y="3809809"/>
            <a:ext cx="9047747" cy="458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352425" indent="-352425" eaLnBrk="1" hangingPunct="1">
              <a:lnSpc>
                <a:spcPts val="3000"/>
              </a:lnSpc>
            </a:pPr>
            <a:r>
              <a:rPr lang="en-US" altLang="es-CO" sz="2400" dirty="0">
                <a:solidFill>
                  <a:srgbClr val="C0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    (</a:t>
            </a:r>
            <a:r>
              <a:rPr lang="en-US" altLang="es-CO" sz="2000" dirty="0">
                <a:solidFill>
                  <a:srgbClr val="C0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cross non</a:t>
            </a:r>
            <a:r>
              <a:rPr lang="es-ES" altLang="es-CO" sz="2000" dirty="0">
                <a:solidFill>
                  <a:srgbClr val="C0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-</a:t>
            </a:r>
            <a:r>
              <a:rPr lang="es-ES" altLang="es-CO" sz="2000" dirty="0" err="1">
                <a:solidFill>
                  <a:srgbClr val="C0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related</a:t>
            </a:r>
            <a:r>
              <a:rPr lang="es-ES" altLang="es-CO" sz="2000" dirty="0">
                <a:solidFill>
                  <a:srgbClr val="C0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 F1 </a:t>
            </a:r>
            <a:r>
              <a:rPr lang="es-ES" altLang="es-CO" sz="2000" dirty="0" err="1">
                <a:solidFill>
                  <a:srgbClr val="C0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genotypes</a:t>
            </a:r>
            <a:r>
              <a:rPr lang="es-ES" altLang="es-CO" sz="2000" dirty="0">
                <a:solidFill>
                  <a:srgbClr val="C0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, </a:t>
            </a:r>
            <a:r>
              <a:rPr lang="es-ES" altLang="es-CO" sz="2000" dirty="0" err="1">
                <a:solidFill>
                  <a:srgbClr val="C0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cross</a:t>
            </a:r>
            <a:r>
              <a:rPr lang="es-ES" altLang="es-CO" sz="2000" dirty="0">
                <a:solidFill>
                  <a:srgbClr val="C0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 back with elite Thai clone, etc.)</a:t>
            </a:r>
            <a:endParaRPr lang="en-US" altLang="es-CO" sz="2000" baseline="-25000" dirty="0">
              <a:solidFill>
                <a:srgbClr val="C00000"/>
              </a:solidFill>
              <a:latin typeface="Comic Sans MS" panose="030F0702030302020204" pitchFamily="66" charset="0"/>
              <a:sym typeface="Wingdings" panose="05000000000000000000" pitchFamily="2" charset="2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D0C2486-8FB2-4E2A-A618-C57B4AD9A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351" y="2627577"/>
            <a:ext cx="9047747" cy="458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4763" indent="-4763" eaLnBrk="1" hangingPunct="1">
              <a:lnSpc>
                <a:spcPts val="3000"/>
              </a:lnSpc>
            </a:pPr>
            <a:r>
              <a:rPr lang="en-US" altLang="es-CO" sz="2400" b="1" dirty="0">
                <a:solidFill>
                  <a:srgbClr val="CC00CC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URGENT</a:t>
            </a:r>
            <a:r>
              <a:rPr lang="es-ES" altLang="es-CO" sz="2400" b="1" dirty="0">
                <a:solidFill>
                  <a:srgbClr val="CC00CC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: </a:t>
            </a:r>
            <a:r>
              <a:rPr lang="es-ES" altLang="es-CO" sz="2400" b="1" dirty="0" err="1">
                <a:solidFill>
                  <a:srgbClr val="CC00CC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priority</a:t>
            </a:r>
            <a:r>
              <a:rPr lang="es-ES" altLang="es-CO" sz="2400" b="1" dirty="0">
                <a:solidFill>
                  <a:srgbClr val="CC00CC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 to crosses </a:t>
            </a:r>
            <a:r>
              <a:rPr lang="es-ES" altLang="es-CO" sz="2400" b="1" dirty="0" err="1">
                <a:solidFill>
                  <a:srgbClr val="CC00CC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using</a:t>
            </a:r>
            <a:r>
              <a:rPr lang="es-ES" altLang="es-CO" sz="2400" b="1" dirty="0">
                <a:solidFill>
                  <a:srgbClr val="CC00CC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 the NEW IITA clones</a:t>
            </a:r>
            <a:endParaRPr lang="en-US" altLang="es-CO" sz="2400" b="1" baseline="-25000" dirty="0">
              <a:solidFill>
                <a:srgbClr val="CC00CC"/>
              </a:solidFill>
              <a:latin typeface="Comic Sans MS" panose="030F0702030302020204" pitchFamily="66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843380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7" grpId="0"/>
      <p:bldP spid="1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ECEEB0A-B5DA-4F32-8EE3-EC4AF48C0D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FBBDC88-5097-4CBB-93E2-42754CF653A0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93253B38-7344-4ABD-BC2F-F0342B3344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90500" y="264903"/>
            <a:ext cx="9525000" cy="458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ts val="3000"/>
              </a:lnSpc>
            </a:pPr>
            <a:r>
              <a:rPr lang="en-US" altLang="es-CO" sz="2400" b="1" dirty="0">
                <a:solidFill>
                  <a:srgbClr val="006600"/>
                </a:solidFill>
                <a:latin typeface="Comic Sans MS" panose="030F0702030302020204" pitchFamily="66" charset="0"/>
              </a:rPr>
              <a:t>Development of CMD-resistant germplasm in Thailand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74E845C-CD3D-4242-9AEB-B18893B811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77" y="618159"/>
            <a:ext cx="9047747" cy="842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4763" indent="-4763" eaLnBrk="1" hangingPunct="1">
              <a:lnSpc>
                <a:spcPts val="3000"/>
              </a:lnSpc>
            </a:pPr>
            <a:r>
              <a:rPr lang="en-US" altLang="es-CO" sz="2000" dirty="0">
                <a:solidFill>
                  <a:srgbClr val="C0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However there is a lot of innovation that can be implemented to speed un and make the selection a bit more efficient.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E464B8A-F6DB-4965-9DC6-5C1E7B17AAE2}"/>
              </a:ext>
            </a:extLst>
          </p:cNvPr>
          <p:cNvGrpSpPr/>
          <p:nvPr/>
        </p:nvGrpSpPr>
        <p:grpSpPr>
          <a:xfrm>
            <a:off x="671676" y="2129626"/>
            <a:ext cx="7256130" cy="1820275"/>
            <a:chOff x="534030" y="2132345"/>
            <a:chExt cx="7256130" cy="1820275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6F47F5DD-97BC-4EF5-8764-03EFA5C9B1BA}"/>
                </a:ext>
              </a:extLst>
            </p:cNvPr>
            <p:cNvSpPr/>
            <p:nvPr/>
          </p:nvSpPr>
          <p:spPr>
            <a:xfrm>
              <a:off x="534030" y="2145069"/>
              <a:ext cx="1447800" cy="37406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Seedling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CA878E1-A73B-4EDC-827D-8E5877990F39}"/>
                </a:ext>
              </a:extLst>
            </p:cNvPr>
            <p:cNvSpPr/>
            <p:nvPr/>
          </p:nvSpPr>
          <p:spPr>
            <a:xfrm>
              <a:off x="1981830" y="2145480"/>
              <a:ext cx="1447800" cy="374066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Single row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F0DEE6C4-C991-40F0-B926-AD50629C6E7D}"/>
                </a:ext>
              </a:extLst>
            </p:cNvPr>
            <p:cNvSpPr/>
            <p:nvPr/>
          </p:nvSpPr>
          <p:spPr>
            <a:xfrm>
              <a:off x="3444615" y="2140170"/>
              <a:ext cx="1447800" cy="374066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C10B5D2-9EDA-4FFD-ABC0-BA6707707F42}"/>
                </a:ext>
              </a:extLst>
            </p:cNvPr>
            <p:cNvSpPr txBox="1"/>
            <p:nvPr/>
          </p:nvSpPr>
          <p:spPr>
            <a:xfrm>
              <a:off x="3423743" y="2132770"/>
              <a:ext cx="146867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Preliminary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341FD873-9EB2-4045-95A1-650532F6E38F}"/>
                </a:ext>
              </a:extLst>
            </p:cNvPr>
            <p:cNvSpPr/>
            <p:nvPr/>
          </p:nvSpPr>
          <p:spPr>
            <a:xfrm>
              <a:off x="4889474" y="2150763"/>
              <a:ext cx="1447800" cy="374066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8D062C2-F057-463D-A863-F16D82ACBAD3}"/>
                </a:ext>
              </a:extLst>
            </p:cNvPr>
            <p:cNvSpPr txBox="1"/>
            <p:nvPr/>
          </p:nvSpPr>
          <p:spPr>
            <a:xfrm>
              <a:off x="4973532" y="2132346"/>
              <a:ext cx="132600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Advanced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FC24DE52-F1BD-4339-AADA-A8D2B42BE6F4}"/>
                </a:ext>
              </a:extLst>
            </p:cNvPr>
            <p:cNvSpPr/>
            <p:nvPr/>
          </p:nvSpPr>
          <p:spPr>
            <a:xfrm>
              <a:off x="4889474" y="2512983"/>
              <a:ext cx="1447800" cy="374066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C047B5A-6A1D-4838-BF4B-7BC58208B729}"/>
                </a:ext>
              </a:extLst>
            </p:cNvPr>
            <p:cNvSpPr txBox="1"/>
            <p:nvPr/>
          </p:nvSpPr>
          <p:spPr>
            <a:xfrm>
              <a:off x="4973532" y="2494566"/>
              <a:ext cx="132600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Advanced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8D385C6D-A912-490E-BAE8-B924620BFA25}"/>
                </a:ext>
              </a:extLst>
            </p:cNvPr>
            <p:cNvSpPr/>
            <p:nvPr/>
          </p:nvSpPr>
          <p:spPr>
            <a:xfrm>
              <a:off x="4884557" y="2894676"/>
              <a:ext cx="1463040" cy="374066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D71F650-6F8A-4A4C-9ACA-956FF3101E6D}"/>
                </a:ext>
              </a:extLst>
            </p:cNvPr>
            <p:cNvSpPr txBox="1"/>
            <p:nvPr/>
          </p:nvSpPr>
          <p:spPr>
            <a:xfrm>
              <a:off x="4967054" y="2856786"/>
              <a:ext cx="138908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Advanced</a:t>
              </a:r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502378A6-02FA-4F4A-8A33-5A9EEF5AF1A8}"/>
                </a:ext>
              </a:extLst>
            </p:cNvPr>
            <p:cNvGrpSpPr/>
            <p:nvPr/>
          </p:nvGrpSpPr>
          <p:grpSpPr>
            <a:xfrm>
              <a:off x="6342360" y="2132345"/>
              <a:ext cx="1447800" cy="1820275"/>
              <a:chOff x="6342360" y="2132345"/>
              <a:chExt cx="1447800" cy="1820275"/>
            </a:xfrm>
          </p:grpSpPr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550FD718-63F4-4E5F-BF92-E5B71F47C22A}"/>
                  </a:ext>
                </a:extLst>
              </p:cNvPr>
              <p:cNvGrpSpPr/>
              <p:nvPr/>
            </p:nvGrpSpPr>
            <p:grpSpPr>
              <a:xfrm>
                <a:off x="6342360" y="2132345"/>
                <a:ext cx="1447800" cy="1153913"/>
                <a:chOff x="6302633" y="3830725"/>
                <a:chExt cx="1447800" cy="1153913"/>
              </a:xfrm>
            </p:grpSpPr>
            <p:sp>
              <p:nvSpPr>
                <p:cNvPr id="46" name="Rectangle 45">
                  <a:extLst>
                    <a:ext uri="{FF2B5EF4-FFF2-40B4-BE49-F238E27FC236}">
                      <a16:creationId xmlns:a16="http://schemas.microsoft.com/office/drawing/2014/main" id="{C2AD0523-E266-47D7-80A8-7EFF7BC34F32}"/>
                    </a:ext>
                  </a:extLst>
                </p:cNvPr>
                <p:cNvSpPr/>
                <p:nvPr/>
              </p:nvSpPr>
              <p:spPr>
                <a:xfrm>
                  <a:off x="6302633" y="3846737"/>
                  <a:ext cx="1447800" cy="374066"/>
                </a:xfrm>
                <a:prstGeom prst="rect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 dirty="0"/>
                </a:p>
              </p:txBody>
            </p: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A3E56128-9F16-41C1-A8DF-E57BBD90BFC5}"/>
                    </a:ext>
                  </a:extLst>
                </p:cNvPr>
                <p:cNvSpPr txBox="1"/>
                <p:nvPr/>
              </p:nvSpPr>
              <p:spPr>
                <a:xfrm>
                  <a:off x="6425128" y="3830725"/>
                  <a:ext cx="1199367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Regional</a:t>
                  </a:r>
                </a:p>
              </p:txBody>
            </p:sp>
            <p:sp>
              <p:nvSpPr>
                <p:cNvPr id="48" name="Rectangle 47">
                  <a:extLst>
                    <a:ext uri="{FF2B5EF4-FFF2-40B4-BE49-F238E27FC236}">
                      <a16:creationId xmlns:a16="http://schemas.microsoft.com/office/drawing/2014/main" id="{0A040676-976C-4F9E-856D-B500AB7F6EEE}"/>
                    </a:ext>
                  </a:extLst>
                </p:cNvPr>
                <p:cNvSpPr/>
                <p:nvPr/>
              </p:nvSpPr>
              <p:spPr>
                <a:xfrm>
                  <a:off x="6302633" y="4224653"/>
                  <a:ext cx="1447800" cy="374066"/>
                </a:xfrm>
                <a:prstGeom prst="rect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 dirty="0"/>
                </a:p>
              </p:txBody>
            </p:sp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2B49B47F-00E5-46C9-8FA6-C0E4CB269D44}"/>
                    </a:ext>
                  </a:extLst>
                </p:cNvPr>
                <p:cNvSpPr txBox="1"/>
                <p:nvPr/>
              </p:nvSpPr>
              <p:spPr>
                <a:xfrm>
                  <a:off x="6425128" y="4208641"/>
                  <a:ext cx="1199367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Regional</a:t>
                  </a:r>
                </a:p>
              </p:txBody>
            </p:sp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9019903A-2353-470A-A192-A5C6280C5589}"/>
                    </a:ext>
                  </a:extLst>
                </p:cNvPr>
                <p:cNvSpPr/>
                <p:nvPr/>
              </p:nvSpPr>
              <p:spPr>
                <a:xfrm>
                  <a:off x="6302633" y="4600540"/>
                  <a:ext cx="1447800" cy="374066"/>
                </a:xfrm>
                <a:prstGeom prst="rect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 dirty="0"/>
                </a:p>
              </p:txBody>
            </p:sp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32190F7C-841E-45EB-8E51-8A83B526EF28}"/>
                    </a:ext>
                  </a:extLst>
                </p:cNvPr>
                <p:cNvSpPr txBox="1"/>
                <p:nvPr/>
              </p:nvSpPr>
              <p:spPr>
                <a:xfrm>
                  <a:off x="6425128" y="4584528"/>
                  <a:ext cx="1199367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Regional</a:t>
                  </a:r>
                </a:p>
              </p:txBody>
            </p:sp>
          </p:grp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FA6C48D1-986A-4760-B9DB-DCDFD5D0F1F5}"/>
                  </a:ext>
                </a:extLst>
              </p:cNvPr>
              <p:cNvSpPr/>
              <p:nvPr/>
            </p:nvSpPr>
            <p:spPr>
              <a:xfrm>
                <a:off x="6342360" y="3568522"/>
                <a:ext cx="1447800" cy="374066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2C37B3A0-CEAA-444E-838F-803F6AD44C9F}"/>
                  </a:ext>
                </a:extLst>
              </p:cNvPr>
              <p:cNvSpPr txBox="1"/>
              <p:nvPr/>
            </p:nvSpPr>
            <p:spPr>
              <a:xfrm>
                <a:off x="6464855" y="3552510"/>
                <a:ext cx="119936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Regional</a:t>
                </a: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79729C85-29DC-4A26-B731-4AD09062E5A2}"/>
                  </a:ext>
                </a:extLst>
              </p:cNvPr>
              <p:cNvSpPr txBox="1"/>
              <p:nvPr/>
            </p:nvSpPr>
            <p:spPr>
              <a:xfrm>
                <a:off x="6772534" y="2782429"/>
                <a:ext cx="662361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5400" dirty="0"/>
                  <a:t>…</a:t>
                </a:r>
              </a:p>
            </p:txBody>
          </p:sp>
        </p:grp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98D1C4AE-0147-49A0-A1A6-8E71E572C48C}"/>
              </a:ext>
            </a:extLst>
          </p:cNvPr>
          <p:cNvGrpSpPr/>
          <p:nvPr/>
        </p:nvGrpSpPr>
        <p:grpSpPr>
          <a:xfrm>
            <a:off x="494141" y="2463277"/>
            <a:ext cx="4566365" cy="1667187"/>
            <a:chOff x="356495" y="2465996"/>
            <a:chExt cx="4566365" cy="1667187"/>
          </a:xfrm>
        </p:grpSpPr>
        <p:sp>
          <p:nvSpPr>
            <p:cNvPr id="53" name="Arrow: Curved Down 52">
              <a:extLst>
                <a:ext uri="{FF2B5EF4-FFF2-40B4-BE49-F238E27FC236}">
                  <a16:creationId xmlns:a16="http://schemas.microsoft.com/office/drawing/2014/main" id="{759F406E-BD1F-41F6-9497-27F5683D0B25}"/>
                </a:ext>
              </a:extLst>
            </p:cNvPr>
            <p:cNvSpPr/>
            <p:nvPr/>
          </p:nvSpPr>
          <p:spPr>
            <a:xfrm rot="18810976" flipH="1" flipV="1">
              <a:off x="3697817" y="2908141"/>
              <a:ext cx="1667187" cy="782898"/>
            </a:xfrm>
            <a:prstGeom prst="curvedDownArrow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26C98F37-5A11-4CC5-8AC7-78136A3E14F8}"/>
                </a:ext>
              </a:extLst>
            </p:cNvPr>
            <p:cNvSpPr txBox="1"/>
            <p:nvPr/>
          </p:nvSpPr>
          <p:spPr>
            <a:xfrm>
              <a:off x="356495" y="2564012"/>
              <a:ext cx="3557384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Selected materials used </a:t>
              </a:r>
            </a:p>
            <a:p>
              <a:pPr algn="ctr"/>
              <a:r>
                <a:rPr lang="en-US" sz="240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as progenitors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01869617-9269-4F94-BFB6-7FF9F6338482}"/>
              </a:ext>
            </a:extLst>
          </p:cNvPr>
          <p:cNvGrpSpPr/>
          <p:nvPr/>
        </p:nvGrpSpPr>
        <p:grpSpPr>
          <a:xfrm>
            <a:off x="320526" y="1525467"/>
            <a:ext cx="8778240" cy="523220"/>
            <a:chOff x="181755" y="4512585"/>
            <a:chExt cx="8778240" cy="523220"/>
          </a:xfrm>
        </p:grpSpPr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40630FF9-9F20-45AF-AB8C-1ABE116DA147}"/>
                </a:ext>
              </a:extLst>
            </p:cNvPr>
            <p:cNvSpPr/>
            <p:nvPr/>
          </p:nvSpPr>
          <p:spPr>
            <a:xfrm>
              <a:off x="181755" y="4588977"/>
              <a:ext cx="8778240" cy="37406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15FC90E0-139C-42E1-B16A-10982B53B8A0}"/>
                </a:ext>
              </a:extLst>
            </p:cNvPr>
            <p:cNvSpPr txBox="1"/>
            <p:nvPr/>
          </p:nvSpPr>
          <p:spPr>
            <a:xfrm>
              <a:off x="534030" y="4512585"/>
              <a:ext cx="743665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2020           2021          2022           2023           2024</a:t>
              </a:r>
            </a:p>
          </p:txBody>
        </p: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F1421854-D696-4C35-A7FB-3C58F8D0527A}"/>
                </a:ext>
              </a:extLst>
            </p:cNvPr>
            <p:cNvCxnSpPr/>
            <p:nvPr/>
          </p:nvCxnSpPr>
          <p:spPr>
            <a:xfrm flipH="1">
              <a:off x="1775085" y="4581602"/>
              <a:ext cx="6870" cy="38144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DD1C9A1C-9104-4CAD-B451-89620C1BAE1E}"/>
                </a:ext>
              </a:extLst>
            </p:cNvPr>
            <p:cNvCxnSpPr/>
            <p:nvPr/>
          </p:nvCxnSpPr>
          <p:spPr>
            <a:xfrm flipH="1">
              <a:off x="3361545" y="4575557"/>
              <a:ext cx="6870" cy="38144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AE97660F-A239-46A1-B640-DCA90847650E}"/>
                </a:ext>
              </a:extLst>
            </p:cNvPr>
            <p:cNvCxnSpPr/>
            <p:nvPr/>
          </p:nvCxnSpPr>
          <p:spPr>
            <a:xfrm flipH="1">
              <a:off x="4937647" y="4576800"/>
              <a:ext cx="6870" cy="38144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1EF48342-ECFC-400E-BAE4-8F1FADC56FE3}"/>
                </a:ext>
              </a:extLst>
            </p:cNvPr>
            <p:cNvCxnSpPr/>
            <p:nvPr/>
          </p:nvCxnSpPr>
          <p:spPr>
            <a:xfrm flipH="1">
              <a:off x="6566862" y="4580029"/>
              <a:ext cx="6870" cy="38144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8ECB6C02-446D-4095-9D86-EE34B3236725}"/>
                </a:ext>
              </a:extLst>
            </p:cNvPr>
            <p:cNvCxnSpPr/>
            <p:nvPr/>
          </p:nvCxnSpPr>
          <p:spPr>
            <a:xfrm flipH="1">
              <a:off x="8185460" y="4583270"/>
              <a:ext cx="6870" cy="38144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61492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ECEEB0A-B5DA-4F32-8EE3-EC4AF48C0D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FBBDC88-5097-4CBB-93E2-42754CF653A0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93253B38-7344-4ABD-BC2F-F0342B3344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90500" y="264903"/>
            <a:ext cx="9525000" cy="458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ts val="3000"/>
              </a:lnSpc>
            </a:pPr>
            <a:r>
              <a:rPr lang="en-US" altLang="es-CO" sz="2400" b="1" dirty="0">
                <a:solidFill>
                  <a:srgbClr val="006600"/>
                </a:solidFill>
                <a:latin typeface="Comic Sans MS" panose="030F0702030302020204" pitchFamily="66" charset="0"/>
              </a:rPr>
              <a:t>Development of CMD-resistant germplasm in Thailand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74E845C-CD3D-4242-9AEB-B18893B811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77" y="618159"/>
            <a:ext cx="9047747" cy="842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4763" indent="-4763" eaLnBrk="1" hangingPunct="1">
              <a:lnSpc>
                <a:spcPts val="3000"/>
              </a:lnSpc>
            </a:pPr>
            <a:r>
              <a:rPr lang="en-US" altLang="es-CO" sz="2000" dirty="0">
                <a:solidFill>
                  <a:srgbClr val="C0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However there is a lot of innovation that can be implemented to speed up and make the selection a bit more efficient.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E464B8A-F6DB-4965-9DC6-5C1E7B17AAE2}"/>
              </a:ext>
            </a:extLst>
          </p:cNvPr>
          <p:cNvGrpSpPr/>
          <p:nvPr/>
        </p:nvGrpSpPr>
        <p:grpSpPr>
          <a:xfrm>
            <a:off x="675911" y="2121752"/>
            <a:ext cx="7256130" cy="1830867"/>
            <a:chOff x="534030" y="2121753"/>
            <a:chExt cx="7256130" cy="1830867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6F47F5DD-97BC-4EF5-8764-03EFA5C9B1BA}"/>
                </a:ext>
              </a:extLst>
            </p:cNvPr>
            <p:cNvSpPr/>
            <p:nvPr/>
          </p:nvSpPr>
          <p:spPr>
            <a:xfrm>
              <a:off x="534030" y="2145069"/>
              <a:ext cx="1447800" cy="37406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Seedling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CA878E1-A73B-4EDC-827D-8E5877990F39}"/>
                </a:ext>
              </a:extLst>
            </p:cNvPr>
            <p:cNvSpPr/>
            <p:nvPr/>
          </p:nvSpPr>
          <p:spPr>
            <a:xfrm>
              <a:off x="1981830" y="2145480"/>
              <a:ext cx="1447800" cy="374066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Single row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F0DEE6C4-C991-40F0-B926-AD50629C6E7D}"/>
                </a:ext>
              </a:extLst>
            </p:cNvPr>
            <p:cNvSpPr/>
            <p:nvPr/>
          </p:nvSpPr>
          <p:spPr>
            <a:xfrm>
              <a:off x="3444615" y="2140170"/>
              <a:ext cx="1447800" cy="374066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C10B5D2-9EDA-4FFD-ABC0-BA6707707F42}"/>
                </a:ext>
              </a:extLst>
            </p:cNvPr>
            <p:cNvSpPr txBox="1"/>
            <p:nvPr/>
          </p:nvSpPr>
          <p:spPr>
            <a:xfrm>
              <a:off x="3423743" y="2121753"/>
              <a:ext cx="146867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Preliminary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341FD873-9EB2-4045-95A1-650532F6E38F}"/>
                </a:ext>
              </a:extLst>
            </p:cNvPr>
            <p:cNvSpPr/>
            <p:nvPr/>
          </p:nvSpPr>
          <p:spPr>
            <a:xfrm>
              <a:off x="4889474" y="2150763"/>
              <a:ext cx="1447800" cy="374066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8D062C2-F057-463D-A863-F16D82ACBAD3}"/>
                </a:ext>
              </a:extLst>
            </p:cNvPr>
            <p:cNvSpPr txBox="1"/>
            <p:nvPr/>
          </p:nvSpPr>
          <p:spPr>
            <a:xfrm>
              <a:off x="4973532" y="2132346"/>
              <a:ext cx="132600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Advanced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FC24DE52-F1BD-4339-AADA-A8D2B42BE6F4}"/>
                </a:ext>
              </a:extLst>
            </p:cNvPr>
            <p:cNvSpPr/>
            <p:nvPr/>
          </p:nvSpPr>
          <p:spPr>
            <a:xfrm>
              <a:off x="4889474" y="2512983"/>
              <a:ext cx="1447800" cy="374066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C047B5A-6A1D-4838-BF4B-7BC58208B729}"/>
                </a:ext>
              </a:extLst>
            </p:cNvPr>
            <p:cNvSpPr txBox="1"/>
            <p:nvPr/>
          </p:nvSpPr>
          <p:spPr>
            <a:xfrm>
              <a:off x="4973532" y="2494566"/>
              <a:ext cx="132600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Advanced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8D385C6D-A912-490E-BAE8-B924620BFA25}"/>
                </a:ext>
              </a:extLst>
            </p:cNvPr>
            <p:cNvSpPr/>
            <p:nvPr/>
          </p:nvSpPr>
          <p:spPr>
            <a:xfrm>
              <a:off x="4884557" y="2894676"/>
              <a:ext cx="1463040" cy="374066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D71F650-6F8A-4A4C-9ACA-956FF3101E6D}"/>
                </a:ext>
              </a:extLst>
            </p:cNvPr>
            <p:cNvSpPr txBox="1"/>
            <p:nvPr/>
          </p:nvSpPr>
          <p:spPr>
            <a:xfrm>
              <a:off x="4967054" y="2856786"/>
              <a:ext cx="138908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Advanced</a:t>
              </a:r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502378A6-02FA-4F4A-8A33-5A9EEF5AF1A8}"/>
                </a:ext>
              </a:extLst>
            </p:cNvPr>
            <p:cNvGrpSpPr/>
            <p:nvPr/>
          </p:nvGrpSpPr>
          <p:grpSpPr>
            <a:xfrm>
              <a:off x="6342360" y="2132345"/>
              <a:ext cx="1447800" cy="1820275"/>
              <a:chOff x="6342360" y="2132345"/>
              <a:chExt cx="1447800" cy="1820275"/>
            </a:xfrm>
          </p:grpSpPr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550FD718-63F4-4E5F-BF92-E5B71F47C22A}"/>
                  </a:ext>
                </a:extLst>
              </p:cNvPr>
              <p:cNvGrpSpPr/>
              <p:nvPr/>
            </p:nvGrpSpPr>
            <p:grpSpPr>
              <a:xfrm>
                <a:off x="6342360" y="2132345"/>
                <a:ext cx="1447800" cy="1153913"/>
                <a:chOff x="6302633" y="3830725"/>
                <a:chExt cx="1447800" cy="1153913"/>
              </a:xfrm>
            </p:grpSpPr>
            <p:sp>
              <p:nvSpPr>
                <p:cNvPr id="46" name="Rectangle 45">
                  <a:extLst>
                    <a:ext uri="{FF2B5EF4-FFF2-40B4-BE49-F238E27FC236}">
                      <a16:creationId xmlns:a16="http://schemas.microsoft.com/office/drawing/2014/main" id="{C2AD0523-E266-47D7-80A8-7EFF7BC34F32}"/>
                    </a:ext>
                  </a:extLst>
                </p:cNvPr>
                <p:cNvSpPr/>
                <p:nvPr/>
              </p:nvSpPr>
              <p:spPr>
                <a:xfrm>
                  <a:off x="6302633" y="3846737"/>
                  <a:ext cx="1447800" cy="374066"/>
                </a:xfrm>
                <a:prstGeom prst="rect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 dirty="0"/>
                </a:p>
              </p:txBody>
            </p: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A3E56128-9F16-41C1-A8DF-E57BBD90BFC5}"/>
                    </a:ext>
                  </a:extLst>
                </p:cNvPr>
                <p:cNvSpPr txBox="1"/>
                <p:nvPr/>
              </p:nvSpPr>
              <p:spPr>
                <a:xfrm>
                  <a:off x="6425128" y="3830725"/>
                  <a:ext cx="1199367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Regional</a:t>
                  </a:r>
                </a:p>
              </p:txBody>
            </p:sp>
            <p:sp>
              <p:nvSpPr>
                <p:cNvPr id="48" name="Rectangle 47">
                  <a:extLst>
                    <a:ext uri="{FF2B5EF4-FFF2-40B4-BE49-F238E27FC236}">
                      <a16:creationId xmlns:a16="http://schemas.microsoft.com/office/drawing/2014/main" id="{0A040676-976C-4F9E-856D-B500AB7F6EEE}"/>
                    </a:ext>
                  </a:extLst>
                </p:cNvPr>
                <p:cNvSpPr/>
                <p:nvPr/>
              </p:nvSpPr>
              <p:spPr>
                <a:xfrm>
                  <a:off x="6302633" y="4224653"/>
                  <a:ext cx="1447800" cy="374066"/>
                </a:xfrm>
                <a:prstGeom prst="rect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 dirty="0"/>
                </a:p>
              </p:txBody>
            </p:sp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2B49B47F-00E5-46C9-8FA6-C0E4CB269D44}"/>
                    </a:ext>
                  </a:extLst>
                </p:cNvPr>
                <p:cNvSpPr txBox="1"/>
                <p:nvPr/>
              </p:nvSpPr>
              <p:spPr>
                <a:xfrm>
                  <a:off x="6425128" y="4208641"/>
                  <a:ext cx="1199367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Regional</a:t>
                  </a:r>
                </a:p>
              </p:txBody>
            </p:sp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9019903A-2353-470A-A192-A5C6280C5589}"/>
                    </a:ext>
                  </a:extLst>
                </p:cNvPr>
                <p:cNvSpPr/>
                <p:nvPr/>
              </p:nvSpPr>
              <p:spPr>
                <a:xfrm>
                  <a:off x="6302633" y="4600540"/>
                  <a:ext cx="1447800" cy="374066"/>
                </a:xfrm>
                <a:prstGeom prst="rect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 dirty="0"/>
                </a:p>
              </p:txBody>
            </p:sp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32190F7C-841E-45EB-8E51-8A83B526EF28}"/>
                    </a:ext>
                  </a:extLst>
                </p:cNvPr>
                <p:cNvSpPr txBox="1"/>
                <p:nvPr/>
              </p:nvSpPr>
              <p:spPr>
                <a:xfrm>
                  <a:off x="6425128" y="4584528"/>
                  <a:ext cx="1199367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Regional</a:t>
                  </a:r>
                </a:p>
              </p:txBody>
            </p:sp>
          </p:grp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FA6C48D1-986A-4760-B9DB-DCDFD5D0F1F5}"/>
                  </a:ext>
                </a:extLst>
              </p:cNvPr>
              <p:cNvSpPr/>
              <p:nvPr/>
            </p:nvSpPr>
            <p:spPr>
              <a:xfrm>
                <a:off x="6342360" y="3568522"/>
                <a:ext cx="1447800" cy="374066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2C37B3A0-CEAA-444E-838F-803F6AD44C9F}"/>
                  </a:ext>
                </a:extLst>
              </p:cNvPr>
              <p:cNvSpPr txBox="1"/>
              <p:nvPr/>
            </p:nvSpPr>
            <p:spPr>
              <a:xfrm>
                <a:off x="6464855" y="3552510"/>
                <a:ext cx="119936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Regional</a:t>
                </a: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79729C85-29DC-4A26-B731-4AD09062E5A2}"/>
                  </a:ext>
                </a:extLst>
              </p:cNvPr>
              <p:cNvSpPr txBox="1"/>
              <p:nvPr/>
            </p:nvSpPr>
            <p:spPr>
              <a:xfrm>
                <a:off x="6772534" y="2782429"/>
                <a:ext cx="662361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5400" dirty="0"/>
                  <a:t>…</a:t>
                </a:r>
              </a:p>
            </p:txBody>
          </p:sp>
        </p:grp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26C98F37-5A11-4CC5-8AC7-78136A3E14F8}"/>
              </a:ext>
            </a:extLst>
          </p:cNvPr>
          <p:cNvSpPr txBox="1"/>
          <p:nvPr/>
        </p:nvSpPr>
        <p:spPr>
          <a:xfrm>
            <a:off x="498376" y="2564011"/>
            <a:ext cx="355738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Selected materials used </a:t>
            </a:r>
          </a:p>
          <a:p>
            <a:pPr algn="ctr"/>
            <a:r>
              <a:rPr lang="en-US" sz="2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progenitors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F4AEB661-2E96-4F86-85F1-CCE4FBB6791F}"/>
              </a:ext>
            </a:extLst>
          </p:cNvPr>
          <p:cNvGrpSpPr/>
          <p:nvPr/>
        </p:nvGrpSpPr>
        <p:grpSpPr>
          <a:xfrm>
            <a:off x="324761" y="1528185"/>
            <a:ext cx="8778240" cy="523220"/>
            <a:chOff x="181755" y="4512585"/>
            <a:chExt cx="8778240" cy="523220"/>
          </a:xfrm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3E1263BA-2067-4DA9-AD6D-5097F96ECB7B}"/>
                </a:ext>
              </a:extLst>
            </p:cNvPr>
            <p:cNvSpPr/>
            <p:nvPr/>
          </p:nvSpPr>
          <p:spPr>
            <a:xfrm>
              <a:off x="181755" y="4588977"/>
              <a:ext cx="8778240" cy="37406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2972F5CD-042C-48A5-BC48-896F14947C6B}"/>
                </a:ext>
              </a:extLst>
            </p:cNvPr>
            <p:cNvSpPr txBox="1"/>
            <p:nvPr/>
          </p:nvSpPr>
          <p:spPr>
            <a:xfrm>
              <a:off x="534030" y="4512585"/>
              <a:ext cx="743665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2020           2021          2022           2023           2024</a:t>
              </a:r>
            </a:p>
          </p:txBody>
        </p: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75018C3C-ED38-416A-9288-438C1981D648}"/>
                </a:ext>
              </a:extLst>
            </p:cNvPr>
            <p:cNvCxnSpPr/>
            <p:nvPr/>
          </p:nvCxnSpPr>
          <p:spPr>
            <a:xfrm flipH="1">
              <a:off x="1775085" y="4581602"/>
              <a:ext cx="6870" cy="38144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E8A96A7C-D05F-4B53-97E1-BFF0C6829B1B}"/>
                </a:ext>
              </a:extLst>
            </p:cNvPr>
            <p:cNvCxnSpPr/>
            <p:nvPr/>
          </p:nvCxnSpPr>
          <p:spPr>
            <a:xfrm flipH="1">
              <a:off x="3361545" y="4575557"/>
              <a:ext cx="6870" cy="38144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88A47B2-5196-4540-80BD-24F9D2E62F3A}"/>
                </a:ext>
              </a:extLst>
            </p:cNvPr>
            <p:cNvCxnSpPr/>
            <p:nvPr/>
          </p:nvCxnSpPr>
          <p:spPr>
            <a:xfrm flipH="1">
              <a:off x="4937647" y="4576800"/>
              <a:ext cx="6870" cy="38144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14C0DB20-636E-4952-B869-B3FD62F7A249}"/>
                </a:ext>
              </a:extLst>
            </p:cNvPr>
            <p:cNvCxnSpPr/>
            <p:nvPr/>
          </p:nvCxnSpPr>
          <p:spPr>
            <a:xfrm flipH="1">
              <a:off x="6566862" y="4580029"/>
              <a:ext cx="6870" cy="38144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292F48D-37D1-4932-964D-1C35C8A761F4}"/>
                </a:ext>
              </a:extLst>
            </p:cNvPr>
            <p:cNvCxnSpPr/>
            <p:nvPr/>
          </p:nvCxnSpPr>
          <p:spPr>
            <a:xfrm flipH="1">
              <a:off x="8185460" y="4583270"/>
              <a:ext cx="6870" cy="38144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Arrow: Curved Down 62">
            <a:extLst>
              <a:ext uri="{FF2B5EF4-FFF2-40B4-BE49-F238E27FC236}">
                <a16:creationId xmlns:a16="http://schemas.microsoft.com/office/drawing/2014/main" id="{00905F83-0136-4E54-BF65-44E158D55EEF}"/>
              </a:ext>
            </a:extLst>
          </p:cNvPr>
          <p:cNvSpPr/>
          <p:nvPr/>
        </p:nvSpPr>
        <p:spPr>
          <a:xfrm rot="18810976" flipH="1" flipV="1">
            <a:off x="3839698" y="2908140"/>
            <a:ext cx="1667187" cy="782898"/>
          </a:xfrm>
          <a:prstGeom prst="curved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531A0297-3A9D-4D8F-9DD5-C30FB2168CFE}"/>
              </a:ext>
            </a:extLst>
          </p:cNvPr>
          <p:cNvSpPr/>
          <p:nvPr/>
        </p:nvSpPr>
        <p:spPr>
          <a:xfrm>
            <a:off x="0" y="4292533"/>
            <a:ext cx="616596" cy="13026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Seedling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79A22F2-5D3D-4110-817F-28BDE3F99D7D}"/>
              </a:ext>
            </a:extLst>
          </p:cNvPr>
          <p:cNvGrpSpPr/>
          <p:nvPr/>
        </p:nvGrpSpPr>
        <p:grpSpPr>
          <a:xfrm>
            <a:off x="5079579" y="4301929"/>
            <a:ext cx="1447800" cy="1964653"/>
            <a:chOff x="5079579" y="4301929"/>
            <a:chExt cx="1447800" cy="1964653"/>
          </a:xfrm>
        </p:grpSpPr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0ED50233-8208-4A13-86AC-808B88EB1115}"/>
                </a:ext>
              </a:extLst>
            </p:cNvPr>
            <p:cNvSpPr/>
            <p:nvPr/>
          </p:nvSpPr>
          <p:spPr>
            <a:xfrm>
              <a:off x="5079579" y="4317941"/>
              <a:ext cx="1447800" cy="374066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40D4D6CE-1221-4E6C-818E-D8B5D43B03FB}"/>
                </a:ext>
              </a:extLst>
            </p:cNvPr>
            <p:cNvSpPr txBox="1"/>
            <p:nvPr/>
          </p:nvSpPr>
          <p:spPr>
            <a:xfrm>
              <a:off x="5202074" y="4301929"/>
              <a:ext cx="119936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Regional</a:t>
              </a: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8253A9A6-4858-48BC-874C-70B7BF7D576A}"/>
                </a:ext>
              </a:extLst>
            </p:cNvPr>
            <p:cNvSpPr/>
            <p:nvPr/>
          </p:nvSpPr>
          <p:spPr>
            <a:xfrm>
              <a:off x="5079579" y="4760025"/>
              <a:ext cx="1447800" cy="374066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362B53B9-A78A-4994-8CCC-6C0C60825A18}"/>
                </a:ext>
              </a:extLst>
            </p:cNvPr>
            <p:cNvSpPr txBox="1"/>
            <p:nvPr/>
          </p:nvSpPr>
          <p:spPr>
            <a:xfrm>
              <a:off x="5202074" y="4744013"/>
              <a:ext cx="119936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Regional</a:t>
              </a:r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1C93536D-4408-405B-A269-10576977D5DB}"/>
                </a:ext>
              </a:extLst>
            </p:cNvPr>
            <p:cNvSpPr/>
            <p:nvPr/>
          </p:nvSpPr>
          <p:spPr>
            <a:xfrm>
              <a:off x="5079579" y="5216122"/>
              <a:ext cx="1447800" cy="374066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7E580131-5FD0-4D62-9945-8D9A0B20BC21}"/>
                </a:ext>
              </a:extLst>
            </p:cNvPr>
            <p:cNvSpPr txBox="1"/>
            <p:nvPr/>
          </p:nvSpPr>
          <p:spPr>
            <a:xfrm>
              <a:off x="5202074" y="5200110"/>
              <a:ext cx="119936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Regional</a:t>
              </a: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811B78B7-C084-4FC2-8B56-DEDB3E1F651D}"/>
                </a:ext>
              </a:extLst>
            </p:cNvPr>
            <p:cNvSpPr/>
            <p:nvPr/>
          </p:nvSpPr>
          <p:spPr>
            <a:xfrm>
              <a:off x="5079579" y="5882484"/>
              <a:ext cx="1447800" cy="374066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E61269F6-C46A-4E47-8ACB-DDFB7E13914C}"/>
                </a:ext>
              </a:extLst>
            </p:cNvPr>
            <p:cNvSpPr txBox="1"/>
            <p:nvPr/>
          </p:nvSpPr>
          <p:spPr>
            <a:xfrm>
              <a:off x="5202074" y="5866472"/>
              <a:ext cx="119936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Regional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B92D9917-E14F-4D6F-8D18-4927CE5DB1FD}"/>
                </a:ext>
              </a:extLst>
            </p:cNvPr>
            <p:cNvSpPr txBox="1"/>
            <p:nvPr/>
          </p:nvSpPr>
          <p:spPr>
            <a:xfrm>
              <a:off x="5509753" y="5096391"/>
              <a:ext cx="6623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/>
                <a:t>…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D2E1A939-5ED6-4B2F-B0EB-3C557B625F61}"/>
              </a:ext>
            </a:extLst>
          </p:cNvPr>
          <p:cNvGrpSpPr/>
          <p:nvPr/>
        </p:nvGrpSpPr>
        <p:grpSpPr>
          <a:xfrm>
            <a:off x="2058138" y="4298401"/>
            <a:ext cx="1456731" cy="1284178"/>
            <a:chOff x="2058138" y="4298401"/>
            <a:chExt cx="1456731" cy="1284178"/>
          </a:xfrm>
        </p:grpSpPr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E1B77FAE-C298-4070-86A7-27315DA5FCE0}"/>
                </a:ext>
              </a:extLst>
            </p:cNvPr>
            <p:cNvSpPr/>
            <p:nvPr/>
          </p:nvSpPr>
          <p:spPr>
            <a:xfrm>
              <a:off x="2067069" y="4298401"/>
              <a:ext cx="1447800" cy="374066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Single row</a:t>
              </a: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4C5F0354-BBA1-433F-9D7C-85944D2FD154}"/>
                </a:ext>
              </a:extLst>
            </p:cNvPr>
            <p:cNvSpPr/>
            <p:nvPr/>
          </p:nvSpPr>
          <p:spPr>
            <a:xfrm>
              <a:off x="2058138" y="4752438"/>
              <a:ext cx="1447800" cy="374066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Single row</a:t>
              </a: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0E9185FA-E2E6-40C8-9409-34C3CC211EBA}"/>
                </a:ext>
              </a:extLst>
            </p:cNvPr>
            <p:cNvSpPr/>
            <p:nvPr/>
          </p:nvSpPr>
          <p:spPr>
            <a:xfrm>
              <a:off x="2067069" y="5208513"/>
              <a:ext cx="1447800" cy="374066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Single row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D66F0E3F-1C66-4F7A-8C34-670640EC8458}"/>
              </a:ext>
            </a:extLst>
          </p:cNvPr>
          <p:cNvGrpSpPr/>
          <p:nvPr/>
        </p:nvGrpSpPr>
        <p:grpSpPr>
          <a:xfrm>
            <a:off x="573772" y="4292533"/>
            <a:ext cx="1490624" cy="1302679"/>
            <a:chOff x="573772" y="4292533"/>
            <a:chExt cx="1490624" cy="1302679"/>
          </a:xfrm>
        </p:grpSpPr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316BA20E-5A73-4AF1-A613-37099CC8AFAB}"/>
                </a:ext>
              </a:extLst>
            </p:cNvPr>
            <p:cNvSpPr/>
            <p:nvPr/>
          </p:nvSpPr>
          <p:spPr>
            <a:xfrm>
              <a:off x="616596" y="4292533"/>
              <a:ext cx="1447800" cy="1302679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5691CAFA-D70F-46BA-BBE5-3BDFA93FFBC1}"/>
                </a:ext>
              </a:extLst>
            </p:cNvPr>
            <p:cNvSpPr txBox="1"/>
            <p:nvPr/>
          </p:nvSpPr>
          <p:spPr>
            <a:xfrm>
              <a:off x="573772" y="4436040"/>
              <a:ext cx="1436612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F1C1</a:t>
              </a:r>
            </a:p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(3 cuttings/</a:t>
              </a:r>
            </a:p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Seedling)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BD10A923-4328-4E7C-9D92-E1336D9D17D7}"/>
              </a:ext>
            </a:extLst>
          </p:cNvPr>
          <p:cNvGrpSpPr/>
          <p:nvPr/>
        </p:nvGrpSpPr>
        <p:grpSpPr>
          <a:xfrm>
            <a:off x="3546257" y="4285887"/>
            <a:ext cx="1493926" cy="1327745"/>
            <a:chOff x="3546257" y="4285887"/>
            <a:chExt cx="1493926" cy="1327745"/>
          </a:xfrm>
        </p:grpSpPr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22EF84AA-3516-44D0-9820-A1AF17F4FA3F}"/>
                </a:ext>
              </a:extLst>
            </p:cNvPr>
            <p:cNvSpPr/>
            <p:nvPr/>
          </p:nvSpPr>
          <p:spPr>
            <a:xfrm>
              <a:off x="3565624" y="4303411"/>
              <a:ext cx="1447800" cy="374066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903A47E3-CABA-466D-A2F7-E92E42135012}"/>
                </a:ext>
              </a:extLst>
            </p:cNvPr>
            <p:cNvSpPr/>
            <p:nvPr/>
          </p:nvSpPr>
          <p:spPr>
            <a:xfrm>
              <a:off x="3556693" y="4757448"/>
              <a:ext cx="1447800" cy="374066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CA23A92E-F739-4EF4-9467-AE257D3CED61}"/>
                </a:ext>
              </a:extLst>
            </p:cNvPr>
            <p:cNvSpPr/>
            <p:nvPr/>
          </p:nvSpPr>
          <p:spPr>
            <a:xfrm>
              <a:off x="3565624" y="5213523"/>
              <a:ext cx="1447800" cy="374066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F296A327-A7CD-4DED-A801-7DEDA49DDA5C}"/>
                </a:ext>
              </a:extLst>
            </p:cNvPr>
            <p:cNvSpPr txBox="1"/>
            <p:nvPr/>
          </p:nvSpPr>
          <p:spPr>
            <a:xfrm>
              <a:off x="3554703" y="4285887"/>
              <a:ext cx="146867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Preliminary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722D51B3-8E16-4059-B8D0-7EC18268564A}"/>
                </a:ext>
              </a:extLst>
            </p:cNvPr>
            <p:cNvSpPr txBox="1"/>
            <p:nvPr/>
          </p:nvSpPr>
          <p:spPr>
            <a:xfrm>
              <a:off x="3546257" y="4739416"/>
              <a:ext cx="146867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Preliminary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B98F67E3-302F-478D-9E85-4A921722058F}"/>
                </a:ext>
              </a:extLst>
            </p:cNvPr>
            <p:cNvSpPr txBox="1"/>
            <p:nvPr/>
          </p:nvSpPr>
          <p:spPr>
            <a:xfrm>
              <a:off x="3571511" y="5213522"/>
              <a:ext cx="146867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Preliminary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83382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1.48148E-6 L -0.25 1.48148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6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ECEEB0A-B5DA-4F32-8EE3-EC4AF48C0D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FBBDC88-5097-4CBB-93E2-42754CF653A0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93253B38-7344-4ABD-BC2F-F0342B3344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90500" y="152400"/>
            <a:ext cx="9525000" cy="458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ts val="3000"/>
              </a:lnSpc>
            </a:pPr>
            <a:r>
              <a:rPr lang="en-US" altLang="es-CO" sz="2400" b="1" dirty="0">
                <a:solidFill>
                  <a:srgbClr val="006600"/>
                </a:solidFill>
                <a:latin typeface="Comic Sans MS" panose="030F0702030302020204" pitchFamily="66" charset="0"/>
              </a:rPr>
              <a:t>The importance of single row trials in three locations</a:t>
            </a:r>
          </a:p>
        </p:txBody>
      </p:sp>
      <p:graphicFrame>
        <p:nvGraphicFramePr>
          <p:cNvPr id="64" name="Chart 63">
            <a:extLst>
              <a:ext uri="{FF2B5EF4-FFF2-40B4-BE49-F238E27FC236}">
                <a16:creationId xmlns:a16="http://schemas.microsoft.com/office/drawing/2014/main" id="{1A97750E-87AB-4538-B0CE-BE420AD6EB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5853153"/>
              </p:ext>
            </p:extLst>
          </p:nvPr>
        </p:nvGraphicFramePr>
        <p:xfrm>
          <a:off x="63820" y="1519837"/>
          <a:ext cx="3046815" cy="31516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6" name="Chart 65">
            <a:extLst>
              <a:ext uri="{FF2B5EF4-FFF2-40B4-BE49-F238E27FC236}">
                <a16:creationId xmlns:a16="http://schemas.microsoft.com/office/drawing/2014/main" id="{989842E0-7370-4C59-923F-0FF9B52CA0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6378538"/>
              </p:ext>
            </p:extLst>
          </p:nvPr>
        </p:nvGraphicFramePr>
        <p:xfrm>
          <a:off x="3145697" y="2691741"/>
          <a:ext cx="3000905" cy="31516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7" name="Chart 66">
            <a:extLst>
              <a:ext uri="{FF2B5EF4-FFF2-40B4-BE49-F238E27FC236}">
                <a16:creationId xmlns:a16="http://schemas.microsoft.com/office/drawing/2014/main" id="{5D21CA61-378F-47B8-92C2-EC469AE86F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8656388"/>
              </p:ext>
            </p:extLst>
          </p:nvPr>
        </p:nvGraphicFramePr>
        <p:xfrm>
          <a:off x="6146602" y="3535768"/>
          <a:ext cx="3083614" cy="31516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8" name="TextBox 67">
            <a:extLst>
              <a:ext uri="{FF2B5EF4-FFF2-40B4-BE49-F238E27FC236}">
                <a16:creationId xmlns:a16="http://schemas.microsoft.com/office/drawing/2014/main" id="{B359FAA7-563E-49DA-8431-756BB19015F4}"/>
              </a:ext>
            </a:extLst>
          </p:cNvPr>
          <p:cNvSpPr txBox="1"/>
          <p:nvPr/>
        </p:nvSpPr>
        <p:spPr>
          <a:xfrm>
            <a:off x="3301135" y="2510880"/>
            <a:ext cx="27523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DMC comparison: </a:t>
            </a:r>
            <a:r>
              <a:rPr lang="en-US" sz="1600" dirty="0" err="1"/>
              <a:t>Sabana</a:t>
            </a:r>
            <a:r>
              <a:rPr lang="en-US" sz="1600" dirty="0"/>
              <a:t> vs </a:t>
            </a:r>
            <a:r>
              <a:rPr lang="en-US" sz="1600" dirty="0" err="1"/>
              <a:t>Sahagún</a:t>
            </a:r>
            <a:endParaRPr lang="en-US" sz="1600" dirty="0"/>
          </a:p>
        </p:txBody>
      </p:sp>
      <p:sp>
        <p:nvSpPr>
          <p:cNvPr id="69" name="TextBox 8">
            <a:extLst>
              <a:ext uri="{FF2B5EF4-FFF2-40B4-BE49-F238E27FC236}">
                <a16:creationId xmlns:a16="http://schemas.microsoft.com/office/drawing/2014/main" id="{F70F99C5-F008-4591-833B-96FEB67372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36118"/>
            <a:ext cx="9144000" cy="842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ts val="3000"/>
              </a:lnSpc>
            </a:pPr>
            <a:r>
              <a:rPr lang="en-US" altLang="es-CO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Relationship of dry matter content (DMC) of ≈ 150 clones in SRT grown in three different locations</a:t>
            </a:r>
          </a:p>
        </p:txBody>
      </p:sp>
      <p:sp>
        <p:nvSpPr>
          <p:cNvPr id="70" name="TextBox 8">
            <a:extLst>
              <a:ext uri="{FF2B5EF4-FFF2-40B4-BE49-F238E27FC236}">
                <a16:creationId xmlns:a16="http://schemas.microsoft.com/office/drawing/2014/main" id="{3EB4F29C-8588-4E5F-A423-7874A94933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" y="5929259"/>
            <a:ext cx="9144000" cy="842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ts val="3000"/>
              </a:lnSpc>
            </a:pPr>
            <a:r>
              <a:rPr lang="en-US" altLang="es-CO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The magnitude of </a:t>
            </a:r>
            <a:r>
              <a:rPr lang="en-US" altLang="es-CO" sz="2400" b="1" dirty="0" err="1">
                <a:solidFill>
                  <a:srgbClr val="FF0000"/>
                </a:solidFill>
                <a:latin typeface="Comic Sans MS" panose="030F0702030302020204" pitchFamily="66" charset="0"/>
              </a:rPr>
              <a:t>GxE</a:t>
            </a:r>
            <a:r>
              <a:rPr lang="en-US" altLang="es-CO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is </a:t>
            </a:r>
          </a:p>
          <a:p>
            <a:pPr eaLnBrk="1" hangingPunct="1">
              <a:lnSpc>
                <a:spcPts val="3000"/>
              </a:lnSpc>
            </a:pPr>
            <a:r>
              <a:rPr lang="en-US" altLang="es-CO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surprisingly high, even for DMC</a:t>
            </a:r>
          </a:p>
        </p:txBody>
      </p:sp>
    </p:spTree>
    <p:extLst>
      <p:ext uri="{BB962C8B-B14F-4D97-AF65-F5344CB8AC3E}">
        <p14:creationId xmlns:p14="http://schemas.microsoft.com/office/powerpoint/2010/main" val="3077689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ECEEB0A-B5DA-4F32-8EE3-EC4AF48C0D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FBBDC88-5097-4CBB-93E2-42754CF653A0}"/>
              </a:ext>
            </a:extLst>
          </p:cNvPr>
          <p:cNvSpPr/>
          <p:nvPr/>
        </p:nvSpPr>
        <p:spPr>
          <a:xfrm>
            <a:off x="18738" y="0"/>
            <a:ext cx="9144000" cy="6858000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93253B38-7344-4ABD-BC2F-F0342B3344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90500" y="264903"/>
            <a:ext cx="9525000" cy="458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ts val="3000"/>
              </a:lnSpc>
            </a:pPr>
            <a:r>
              <a:rPr lang="en-US" altLang="es-CO" sz="2400" b="1" dirty="0">
                <a:solidFill>
                  <a:srgbClr val="006600"/>
                </a:solidFill>
                <a:latin typeface="Comic Sans MS" panose="030F0702030302020204" pitchFamily="66" charset="0"/>
              </a:rPr>
              <a:t>Development of CMD-resistant germplasm in Thailand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F4AEB661-2E96-4F86-85F1-CCE4FBB6791F}"/>
              </a:ext>
            </a:extLst>
          </p:cNvPr>
          <p:cNvGrpSpPr/>
          <p:nvPr/>
        </p:nvGrpSpPr>
        <p:grpSpPr>
          <a:xfrm>
            <a:off x="307049" y="734560"/>
            <a:ext cx="8778240" cy="523220"/>
            <a:chOff x="181755" y="4512585"/>
            <a:chExt cx="8778240" cy="523220"/>
          </a:xfrm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3E1263BA-2067-4DA9-AD6D-5097F96ECB7B}"/>
                </a:ext>
              </a:extLst>
            </p:cNvPr>
            <p:cNvSpPr/>
            <p:nvPr/>
          </p:nvSpPr>
          <p:spPr>
            <a:xfrm>
              <a:off x="181755" y="4588977"/>
              <a:ext cx="8778240" cy="37406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2972F5CD-042C-48A5-BC48-896F14947C6B}"/>
                </a:ext>
              </a:extLst>
            </p:cNvPr>
            <p:cNvSpPr txBox="1"/>
            <p:nvPr/>
          </p:nvSpPr>
          <p:spPr>
            <a:xfrm>
              <a:off x="534030" y="4512585"/>
              <a:ext cx="743665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2020           2021          2022           2023           2024</a:t>
              </a:r>
            </a:p>
          </p:txBody>
        </p: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75018C3C-ED38-416A-9288-438C1981D648}"/>
                </a:ext>
              </a:extLst>
            </p:cNvPr>
            <p:cNvCxnSpPr/>
            <p:nvPr/>
          </p:nvCxnSpPr>
          <p:spPr>
            <a:xfrm flipH="1">
              <a:off x="1775085" y="4581602"/>
              <a:ext cx="6870" cy="38144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E8A96A7C-D05F-4B53-97E1-BFF0C6829B1B}"/>
                </a:ext>
              </a:extLst>
            </p:cNvPr>
            <p:cNvCxnSpPr/>
            <p:nvPr/>
          </p:nvCxnSpPr>
          <p:spPr>
            <a:xfrm flipH="1">
              <a:off x="3361545" y="4575557"/>
              <a:ext cx="6870" cy="38144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88A47B2-5196-4540-80BD-24F9D2E62F3A}"/>
                </a:ext>
              </a:extLst>
            </p:cNvPr>
            <p:cNvCxnSpPr/>
            <p:nvPr/>
          </p:nvCxnSpPr>
          <p:spPr>
            <a:xfrm flipH="1">
              <a:off x="4937647" y="4576800"/>
              <a:ext cx="6870" cy="38144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14C0DB20-636E-4952-B869-B3FD62F7A249}"/>
                </a:ext>
              </a:extLst>
            </p:cNvPr>
            <p:cNvCxnSpPr/>
            <p:nvPr/>
          </p:nvCxnSpPr>
          <p:spPr>
            <a:xfrm flipH="1">
              <a:off x="6566862" y="4580029"/>
              <a:ext cx="6870" cy="38144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292F48D-37D1-4932-964D-1C35C8A761F4}"/>
                </a:ext>
              </a:extLst>
            </p:cNvPr>
            <p:cNvCxnSpPr/>
            <p:nvPr/>
          </p:nvCxnSpPr>
          <p:spPr>
            <a:xfrm flipH="1">
              <a:off x="8185460" y="4583270"/>
              <a:ext cx="6870" cy="38144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794E0A76-5C58-47E0-80D8-35BE9AF068CA}"/>
              </a:ext>
            </a:extLst>
          </p:cNvPr>
          <p:cNvGrpSpPr/>
          <p:nvPr/>
        </p:nvGrpSpPr>
        <p:grpSpPr>
          <a:xfrm>
            <a:off x="0" y="4285887"/>
            <a:ext cx="6527379" cy="1980695"/>
            <a:chOff x="0" y="4285887"/>
            <a:chExt cx="6527379" cy="1980695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531A0297-3A9D-4D8F-9DD5-C30FB2168CFE}"/>
                </a:ext>
              </a:extLst>
            </p:cNvPr>
            <p:cNvSpPr/>
            <p:nvPr/>
          </p:nvSpPr>
          <p:spPr>
            <a:xfrm>
              <a:off x="0" y="4292533"/>
              <a:ext cx="616596" cy="13026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Seedling</a:t>
              </a: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679A22F2-5D3D-4110-817F-28BDE3F99D7D}"/>
                </a:ext>
              </a:extLst>
            </p:cNvPr>
            <p:cNvGrpSpPr/>
            <p:nvPr/>
          </p:nvGrpSpPr>
          <p:grpSpPr>
            <a:xfrm>
              <a:off x="5079579" y="4301929"/>
              <a:ext cx="1447800" cy="1964653"/>
              <a:chOff x="5079579" y="4301929"/>
              <a:chExt cx="1447800" cy="1964653"/>
            </a:xfrm>
          </p:grpSpPr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0ED50233-8208-4A13-86AC-808B88EB1115}"/>
                  </a:ext>
                </a:extLst>
              </p:cNvPr>
              <p:cNvSpPr/>
              <p:nvPr/>
            </p:nvSpPr>
            <p:spPr>
              <a:xfrm>
                <a:off x="5079579" y="4317941"/>
                <a:ext cx="1447800" cy="374066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40D4D6CE-1221-4E6C-818E-D8B5D43B03FB}"/>
                  </a:ext>
                </a:extLst>
              </p:cNvPr>
              <p:cNvSpPr txBox="1"/>
              <p:nvPr/>
            </p:nvSpPr>
            <p:spPr>
              <a:xfrm>
                <a:off x="5202074" y="4301929"/>
                <a:ext cx="119936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Regional</a:t>
                </a:r>
              </a:p>
            </p:txBody>
          </p:sp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8253A9A6-4858-48BC-874C-70B7BF7D576A}"/>
                  </a:ext>
                </a:extLst>
              </p:cNvPr>
              <p:cNvSpPr/>
              <p:nvPr/>
            </p:nvSpPr>
            <p:spPr>
              <a:xfrm>
                <a:off x="5079579" y="4760025"/>
                <a:ext cx="1447800" cy="374066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362B53B9-A78A-4994-8CCC-6C0C60825A18}"/>
                  </a:ext>
                </a:extLst>
              </p:cNvPr>
              <p:cNvSpPr txBox="1"/>
              <p:nvPr/>
            </p:nvSpPr>
            <p:spPr>
              <a:xfrm>
                <a:off x="5202074" y="4744013"/>
                <a:ext cx="119936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Regional</a:t>
                </a:r>
              </a:p>
            </p:txBody>
          </p:sp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1C93536D-4408-405B-A269-10576977D5DB}"/>
                  </a:ext>
                </a:extLst>
              </p:cNvPr>
              <p:cNvSpPr/>
              <p:nvPr/>
            </p:nvSpPr>
            <p:spPr>
              <a:xfrm>
                <a:off x="5079579" y="5216122"/>
                <a:ext cx="1447800" cy="374066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7E580131-5FD0-4D62-9945-8D9A0B20BC21}"/>
                  </a:ext>
                </a:extLst>
              </p:cNvPr>
              <p:cNvSpPr txBox="1"/>
              <p:nvPr/>
            </p:nvSpPr>
            <p:spPr>
              <a:xfrm>
                <a:off x="5202074" y="5200110"/>
                <a:ext cx="119936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Regional</a:t>
                </a:r>
              </a:p>
            </p:txBody>
          </p: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811B78B7-C084-4FC2-8B56-DEDB3E1F651D}"/>
                  </a:ext>
                </a:extLst>
              </p:cNvPr>
              <p:cNvSpPr/>
              <p:nvPr/>
            </p:nvSpPr>
            <p:spPr>
              <a:xfrm>
                <a:off x="5079579" y="5882484"/>
                <a:ext cx="1447800" cy="374066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E61269F6-C46A-4E47-8ACB-DDFB7E13914C}"/>
                  </a:ext>
                </a:extLst>
              </p:cNvPr>
              <p:cNvSpPr txBox="1"/>
              <p:nvPr/>
            </p:nvSpPr>
            <p:spPr>
              <a:xfrm>
                <a:off x="5202074" y="5866472"/>
                <a:ext cx="119936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Regional</a:t>
                </a:r>
              </a:p>
            </p:txBody>
          </p: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B92D9917-E14F-4D6F-8D18-4927CE5DB1FD}"/>
                  </a:ext>
                </a:extLst>
              </p:cNvPr>
              <p:cNvSpPr txBox="1"/>
              <p:nvPr/>
            </p:nvSpPr>
            <p:spPr>
              <a:xfrm>
                <a:off x="5509753" y="5096391"/>
                <a:ext cx="662361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5400" dirty="0"/>
                  <a:t>…</a:t>
                </a:r>
              </a:p>
            </p:txBody>
          </p:sp>
        </p:grp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D2E1A939-5ED6-4B2F-B0EB-3C557B625F61}"/>
                </a:ext>
              </a:extLst>
            </p:cNvPr>
            <p:cNvGrpSpPr/>
            <p:nvPr/>
          </p:nvGrpSpPr>
          <p:grpSpPr>
            <a:xfrm>
              <a:off x="2058138" y="4298401"/>
              <a:ext cx="1456731" cy="1284178"/>
              <a:chOff x="2058138" y="4298401"/>
              <a:chExt cx="1456731" cy="1284178"/>
            </a:xfrm>
          </p:grpSpPr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E1B77FAE-C298-4070-86A7-27315DA5FCE0}"/>
                  </a:ext>
                </a:extLst>
              </p:cNvPr>
              <p:cNvSpPr/>
              <p:nvPr/>
            </p:nvSpPr>
            <p:spPr>
              <a:xfrm>
                <a:off x="2067069" y="4298401"/>
                <a:ext cx="1447800" cy="374066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Single row</a:t>
                </a:r>
              </a:p>
            </p:txBody>
          </p:sp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4C5F0354-BBA1-433F-9D7C-85944D2FD154}"/>
                  </a:ext>
                </a:extLst>
              </p:cNvPr>
              <p:cNvSpPr/>
              <p:nvPr/>
            </p:nvSpPr>
            <p:spPr>
              <a:xfrm>
                <a:off x="2058138" y="4752438"/>
                <a:ext cx="1447800" cy="374066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Single row</a:t>
                </a:r>
              </a:p>
            </p:txBody>
          </p:sp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0E9185FA-E2E6-40C8-9409-34C3CC211EBA}"/>
                  </a:ext>
                </a:extLst>
              </p:cNvPr>
              <p:cNvSpPr/>
              <p:nvPr/>
            </p:nvSpPr>
            <p:spPr>
              <a:xfrm>
                <a:off x="2067069" y="5208513"/>
                <a:ext cx="1447800" cy="374066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Single row</a:t>
                </a: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D66F0E3F-1C66-4F7A-8C34-670640EC8458}"/>
                </a:ext>
              </a:extLst>
            </p:cNvPr>
            <p:cNvGrpSpPr/>
            <p:nvPr/>
          </p:nvGrpSpPr>
          <p:grpSpPr>
            <a:xfrm>
              <a:off x="573772" y="4292533"/>
              <a:ext cx="1490624" cy="1302679"/>
              <a:chOff x="573772" y="4292533"/>
              <a:chExt cx="1490624" cy="1302679"/>
            </a:xfrm>
          </p:grpSpPr>
          <p:sp>
            <p:nvSpPr>
              <p:cNvPr id="92" name="Rectangle 91">
                <a:extLst>
                  <a:ext uri="{FF2B5EF4-FFF2-40B4-BE49-F238E27FC236}">
                    <a16:creationId xmlns:a16="http://schemas.microsoft.com/office/drawing/2014/main" id="{316BA20E-5A73-4AF1-A613-37099CC8AFAB}"/>
                  </a:ext>
                </a:extLst>
              </p:cNvPr>
              <p:cNvSpPr/>
              <p:nvPr/>
            </p:nvSpPr>
            <p:spPr>
              <a:xfrm>
                <a:off x="616596" y="4292533"/>
                <a:ext cx="1447800" cy="1302679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5691CAFA-D70F-46BA-BBE5-3BDFA93FFBC1}"/>
                  </a:ext>
                </a:extLst>
              </p:cNvPr>
              <p:cNvSpPr txBox="1"/>
              <p:nvPr/>
            </p:nvSpPr>
            <p:spPr>
              <a:xfrm>
                <a:off x="573772" y="4436040"/>
                <a:ext cx="1436612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F1C1</a:t>
                </a:r>
              </a:p>
              <a:p>
                <a:pPr algn="ctr"/>
                <a:r>
                  <a:rPr lang="en-US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(3 cuttings/</a:t>
                </a:r>
              </a:p>
              <a:p>
                <a:pPr algn="ctr"/>
                <a:r>
                  <a:rPr lang="en-US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Seedling)</a:t>
                </a:r>
              </a:p>
            </p:txBody>
          </p:sp>
        </p:grp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BD10A923-4328-4E7C-9D92-E1336D9D17D7}"/>
                </a:ext>
              </a:extLst>
            </p:cNvPr>
            <p:cNvGrpSpPr/>
            <p:nvPr/>
          </p:nvGrpSpPr>
          <p:grpSpPr>
            <a:xfrm>
              <a:off x="3546257" y="4285887"/>
              <a:ext cx="1493926" cy="1327745"/>
              <a:chOff x="3546257" y="4285887"/>
              <a:chExt cx="1493926" cy="1327745"/>
            </a:xfrm>
          </p:grpSpPr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22EF84AA-3516-44D0-9820-A1AF17F4FA3F}"/>
                  </a:ext>
                </a:extLst>
              </p:cNvPr>
              <p:cNvSpPr/>
              <p:nvPr/>
            </p:nvSpPr>
            <p:spPr>
              <a:xfrm>
                <a:off x="3565624" y="4303411"/>
                <a:ext cx="1447800" cy="374066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903A47E3-CABA-466D-A2F7-E92E42135012}"/>
                  </a:ext>
                </a:extLst>
              </p:cNvPr>
              <p:cNvSpPr/>
              <p:nvPr/>
            </p:nvSpPr>
            <p:spPr>
              <a:xfrm>
                <a:off x="3556693" y="4757448"/>
                <a:ext cx="1447800" cy="374066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CA23A92E-F739-4EF4-9467-AE257D3CED61}"/>
                  </a:ext>
                </a:extLst>
              </p:cNvPr>
              <p:cNvSpPr/>
              <p:nvPr/>
            </p:nvSpPr>
            <p:spPr>
              <a:xfrm>
                <a:off x="3565624" y="5213523"/>
                <a:ext cx="1447800" cy="374066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F296A327-A7CD-4DED-A801-7DEDA49DDA5C}"/>
                  </a:ext>
                </a:extLst>
              </p:cNvPr>
              <p:cNvSpPr txBox="1"/>
              <p:nvPr/>
            </p:nvSpPr>
            <p:spPr>
              <a:xfrm>
                <a:off x="3554703" y="4285887"/>
                <a:ext cx="146867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Preliminary</a:t>
                </a:r>
              </a:p>
            </p:txBody>
          </p:sp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722D51B3-8E16-4059-B8D0-7EC18268564A}"/>
                  </a:ext>
                </a:extLst>
              </p:cNvPr>
              <p:cNvSpPr txBox="1"/>
              <p:nvPr/>
            </p:nvSpPr>
            <p:spPr>
              <a:xfrm>
                <a:off x="3546257" y="4739416"/>
                <a:ext cx="146867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Preliminary</a:t>
                </a:r>
              </a:p>
            </p:txBody>
          </p:sp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B98F67E3-302F-478D-9E85-4A921722058F}"/>
                  </a:ext>
                </a:extLst>
              </p:cNvPr>
              <p:cNvSpPr txBox="1"/>
              <p:nvPr/>
            </p:nvSpPr>
            <p:spPr>
              <a:xfrm>
                <a:off x="3571511" y="5213522"/>
                <a:ext cx="146867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Preliminary</a:t>
                </a:r>
              </a:p>
            </p:txBody>
          </p:sp>
        </p:grp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3F85694C-CD3E-4625-8A47-23B393B36E29}"/>
              </a:ext>
            </a:extLst>
          </p:cNvPr>
          <p:cNvGrpSpPr/>
          <p:nvPr/>
        </p:nvGrpSpPr>
        <p:grpSpPr>
          <a:xfrm>
            <a:off x="54295" y="3286312"/>
            <a:ext cx="2119813" cy="1309326"/>
            <a:chOff x="6934200" y="2532804"/>
            <a:chExt cx="2119813" cy="1309326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0E787576-E41E-4979-90B4-874329D0DFB9}"/>
                </a:ext>
              </a:extLst>
            </p:cNvPr>
            <p:cNvSpPr/>
            <p:nvPr/>
          </p:nvSpPr>
          <p:spPr>
            <a:xfrm>
              <a:off x="6934200" y="2539450"/>
              <a:ext cx="616596" cy="13026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Seedling</a:t>
              </a:r>
            </a:p>
          </p:txBody>
        </p: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C1D0D4D9-7E11-4ABA-9137-DA3C76C113E5}"/>
                </a:ext>
              </a:extLst>
            </p:cNvPr>
            <p:cNvGrpSpPr/>
            <p:nvPr/>
          </p:nvGrpSpPr>
          <p:grpSpPr>
            <a:xfrm>
              <a:off x="7597282" y="2532804"/>
              <a:ext cx="1456731" cy="1284178"/>
              <a:chOff x="2058138" y="4298401"/>
              <a:chExt cx="1456731" cy="1284178"/>
            </a:xfrm>
            <a:solidFill>
              <a:schemeClr val="tx2">
                <a:lumMod val="20000"/>
                <a:lumOff val="80000"/>
              </a:schemeClr>
            </a:solidFill>
          </p:grpSpPr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A8942CDD-9858-4E85-813E-B54B2C6C1EA9}"/>
                  </a:ext>
                </a:extLst>
              </p:cNvPr>
              <p:cNvSpPr/>
              <p:nvPr/>
            </p:nvSpPr>
            <p:spPr>
              <a:xfrm>
                <a:off x="2067069" y="4298401"/>
                <a:ext cx="1447800" cy="374066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F1C1</a:t>
                </a:r>
              </a:p>
            </p:txBody>
          </p:sp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2708EAFE-4ADC-49D5-B787-C99DC26D54EF}"/>
                  </a:ext>
                </a:extLst>
              </p:cNvPr>
              <p:cNvSpPr/>
              <p:nvPr/>
            </p:nvSpPr>
            <p:spPr>
              <a:xfrm>
                <a:off x="2058138" y="4752438"/>
                <a:ext cx="1447800" cy="374066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F1C1</a:t>
                </a:r>
              </a:p>
            </p:txBody>
          </p:sp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19B4C0E9-29E2-4345-AC15-628032A504C1}"/>
                  </a:ext>
                </a:extLst>
              </p:cNvPr>
              <p:cNvSpPr/>
              <p:nvPr/>
            </p:nvSpPr>
            <p:spPr>
              <a:xfrm>
                <a:off x="2067069" y="5208513"/>
                <a:ext cx="1447800" cy="374066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F1C1</a:t>
                </a:r>
              </a:p>
            </p:txBody>
          </p:sp>
        </p:grp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D9D37488-479C-4695-A342-36D0302FF279}"/>
              </a:ext>
            </a:extLst>
          </p:cNvPr>
          <p:cNvGrpSpPr/>
          <p:nvPr/>
        </p:nvGrpSpPr>
        <p:grpSpPr>
          <a:xfrm>
            <a:off x="106511" y="4454074"/>
            <a:ext cx="2420856" cy="1099084"/>
            <a:chOff x="91000" y="4826543"/>
            <a:chExt cx="2420856" cy="1099084"/>
          </a:xfrm>
        </p:grpSpPr>
        <p:sp>
          <p:nvSpPr>
            <p:cNvPr id="86" name="Arrow: Down 85">
              <a:extLst>
                <a:ext uri="{FF2B5EF4-FFF2-40B4-BE49-F238E27FC236}">
                  <a16:creationId xmlns:a16="http://schemas.microsoft.com/office/drawing/2014/main" id="{4300A435-2AFA-4BF1-9EB3-8468975B105F}"/>
                </a:ext>
              </a:extLst>
            </p:cNvPr>
            <p:cNvSpPr/>
            <p:nvPr/>
          </p:nvSpPr>
          <p:spPr>
            <a:xfrm>
              <a:off x="1104692" y="4826543"/>
              <a:ext cx="457200" cy="391862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3EDCA78D-F6D0-438B-BA4D-88457EB170CC}"/>
                </a:ext>
              </a:extLst>
            </p:cNvPr>
            <p:cNvSpPr txBox="1"/>
            <p:nvPr/>
          </p:nvSpPr>
          <p:spPr>
            <a:xfrm>
              <a:off x="91000" y="5217741"/>
              <a:ext cx="242085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Full</a:t>
              </a:r>
              <a:r>
                <a:rPr lang="es-ES" sz="2000" dirty="0">
                  <a:latin typeface="Arial" panose="020B0604020202020204" pitchFamily="34" charset="0"/>
                  <a:cs typeface="Arial" panose="020B0604020202020204" pitchFamily="34" charset="0"/>
                </a:rPr>
                <a:t>- and </a:t>
              </a:r>
              <a:r>
                <a:rPr lang="es-ES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half-sib</a:t>
              </a:r>
              <a:endParaRPr lang="es-E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s-ES" sz="2000" b="1" u="sng" dirty="0" err="1">
                  <a:latin typeface="Arial" panose="020B0604020202020204" pitchFamily="34" charset="0"/>
                  <a:cs typeface="Arial" panose="020B0604020202020204" pitchFamily="34" charset="0"/>
                </a:rPr>
                <a:t>family</a:t>
              </a:r>
              <a:r>
                <a:rPr lang="es-ES" sz="2000" dirty="0">
                  <a:latin typeface="Arial" panose="020B0604020202020204" pitchFamily="34" charset="0"/>
                  <a:cs typeface="Arial" panose="020B0604020202020204" pitchFamily="34" charset="0"/>
                </a:rPr>
                <a:t> data (3 </a:t>
              </a:r>
              <a:r>
                <a:rPr lang="es-ES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locs</a:t>
              </a:r>
              <a:r>
                <a:rPr lang="es-ES" sz="2000" dirty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D56DEA0F-F82B-4F26-94C2-41BD886B5888}"/>
              </a:ext>
            </a:extLst>
          </p:cNvPr>
          <p:cNvGrpSpPr/>
          <p:nvPr/>
        </p:nvGrpSpPr>
        <p:grpSpPr>
          <a:xfrm>
            <a:off x="2453402" y="4383457"/>
            <a:ext cx="3447607" cy="1938992"/>
            <a:chOff x="2453402" y="4383457"/>
            <a:chExt cx="3447607" cy="1938992"/>
          </a:xfrm>
        </p:grpSpPr>
        <p:sp>
          <p:nvSpPr>
            <p:cNvPr id="100" name="Arrow: Down 99">
              <a:extLst>
                <a:ext uri="{FF2B5EF4-FFF2-40B4-BE49-F238E27FC236}">
                  <a16:creationId xmlns:a16="http://schemas.microsoft.com/office/drawing/2014/main" id="{8ABE84E5-48E0-45CF-BD08-F4BA9D2D5DB7}"/>
                </a:ext>
              </a:extLst>
            </p:cNvPr>
            <p:cNvSpPr/>
            <p:nvPr/>
          </p:nvSpPr>
          <p:spPr>
            <a:xfrm rot="16200000">
              <a:off x="2420733" y="4966982"/>
              <a:ext cx="457200" cy="391862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1A67D22A-3498-45AD-8C9B-E847C4107199}"/>
                </a:ext>
              </a:extLst>
            </p:cNvPr>
            <p:cNvSpPr txBox="1"/>
            <p:nvPr/>
          </p:nvSpPr>
          <p:spPr>
            <a:xfrm>
              <a:off x="2797274" y="4383457"/>
              <a:ext cx="3103735" cy="19389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Select best genotypes</a:t>
              </a:r>
            </a:p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(across 3 </a:t>
              </a:r>
              <a:r>
                <a:rPr lang="en-US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locs</a:t>
              </a: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) </a:t>
              </a:r>
            </a:p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from best families</a:t>
              </a:r>
            </a:p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(reaction to CMD, harvest</a:t>
              </a:r>
            </a:p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index, root yield potential,</a:t>
              </a:r>
            </a:p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plant type, (DMC?)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6A81BC6-893B-4916-821D-9F718AA90BC8}"/>
              </a:ext>
            </a:extLst>
          </p:cNvPr>
          <p:cNvGrpSpPr/>
          <p:nvPr/>
        </p:nvGrpSpPr>
        <p:grpSpPr>
          <a:xfrm>
            <a:off x="6007976" y="4595638"/>
            <a:ext cx="2803100" cy="1272143"/>
            <a:chOff x="6007976" y="4595638"/>
            <a:chExt cx="2803100" cy="1272143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7B7E708F-12D5-4511-B5AC-A711FB4EC40B}"/>
                </a:ext>
              </a:extLst>
            </p:cNvPr>
            <p:cNvSpPr txBox="1"/>
            <p:nvPr/>
          </p:nvSpPr>
          <p:spPr>
            <a:xfrm>
              <a:off x="6399838" y="4595638"/>
              <a:ext cx="2411238" cy="12721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Aft>
                  <a:spcPts val="1000"/>
                </a:spcAft>
              </a:pPr>
              <a:r>
                <a:rPr lang="en-US" sz="20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Crossing nursery</a:t>
              </a:r>
            </a:p>
            <a:p>
              <a:pPr>
                <a:spcAft>
                  <a:spcPts val="1000"/>
                </a:spcAft>
              </a:pPr>
              <a:r>
                <a:rPr lang="en-US" sz="2000" dirty="0">
                  <a:solidFill>
                    <a:srgbClr val="0066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Rapid multiplication</a:t>
              </a:r>
            </a:p>
            <a:p>
              <a:pPr>
                <a:spcAft>
                  <a:spcPts val="1000"/>
                </a:spcAft>
              </a:pPr>
              <a:r>
                <a:rPr lang="en-US" sz="2000" dirty="0">
                  <a:solidFill>
                    <a:srgbClr val="0066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Single row trials</a:t>
              </a:r>
            </a:p>
          </p:txBody>
        </p:sp>
        <p:sp>
          <p:nvSpPr>
            <p:cNvPr id="130" name="Arrow: Down 129">
              <a:extLst>
                <a:ext uri="{FF2B5EF4-FFF2-40B4-BE49-F238E27FC236}">
                  <a16:creationId xmlns:a16="http://schemas.microsoft.com/office/drawing/2014/main" id="{0A7DD9B2-0818-4630-BFB1-E72035781B07}"/>
                </a:ext>
              </a:extLst>
            </p:cNvPr>
            <p:cNvSpPr/>
            <p:nvPr/>
          </p:nvSpPr>
          <p:spPr>
            <a:xfrm rot="16200000">
              <a:off x="5975307" y="4969374"/>
              <a:ext cx="457200" cy="391862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EAA16CDD-F51E-456D-BE6E-16763208A420}"/>
              </a:ext>
            </a:extLst>
          </p:cNvPr>
          <p:cNvGrpSpPr/>
          <p:nvPr/>
        </p:nvGrpSpPr>
        <p:grpSpPr>
          <a:xfrm>
            <a:off x="5904486" y="3473345"/>
            <a:ext cx="3161443" cy="1634033"/>
            <a:chOff x="5873062" y="3451546"/>
            <a:chExt cx="3161443" cy="1634033"/>
          </a:xfrm>
        </p:grpSpPr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A4D1BED0-6853-4941-89FC-AC3824CAD73B}"/>
                </a:ext>
              </a:extLst>
            </p:cNvPr>
            <p:cNvSpPr/>
            <p:nvPr/>
          </p:nvSpPr>
          <p:spPr>
            <a:xfrm>
              <a:off x="6428587" y="4507987"/>
              <a:ext cx="2050395" cy="577592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" name="Arrow: Down 132">
              <a:extLst>
                <a:ext uri="{FF2B5EF4-FFF2-40B4-BE49-F238E27FC236}">
                  <a16:creationId xmlns:a16="http://schemas.microsoft.com/office/drawing/2014/main" id="{0198860A-B9E5-43BE-8892-10F3908E0402}"/>
                </a:ext>
              </a:extLst>
            </p:cNvPr>
            <p:cNvSpPr/>
            <p:nvPr/>
          </p:nvSpPr>
          <p:spPr>
            <a:xfrm rot="10800000">
              <a:off x="7246627" y="4203776"/>
              <a:ext cx="457200" cy="391862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73D8C989-C0CA-4BAB-A17E-4DAAFAC452B4}"/>
                </a:ext>
              </a:extLst>
            </p:cNvPr>
            <p:cNvSpPr txBox="1"/>
            <p:nvPr/>
          </p:nvSpPr>
          <p:spPr>
            <a:xfrm>
              <a:off x="5873062" y="3451546"/>
              <a:ext cx="316144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2nd generation</a:t>
              </a:r>
            </a:p>
            <a:p>
              <a:pPr algn="ctr"/>
              <a:r>
                <a:rPr lang="en-US" sz="20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CMD-resistant germplasm</a:t>
              </a:r>
            </a:p>
          </p:txBody>
        </p:sp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FAFD8D31-2725-4885-A66C-B18967C164D1}"/>
              </a:ext>
            </a:extLst>
          </p:cNvPr>
          <p:cNvGrpSpPr/>
          <p:nvPr/>
        </p:nvGrpSpPr>
        <p:grpSpPr>
          <a:xfrm>
            <a:off x="5891538" y="4921649"/>
            <a:ext cx="3161443" cy="1865477"/>
            <a:chOff x="5881806" y="4994335"/>
            <a:chExt cx="3161443" cy="1865477"/>
          </a:xfrm>
        </p:grpSpPr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1AA6A8B8-B41D-4568-B0D1-6773E0D59DCE}"/>
                </a:ext>
              </a:extLst>
            </p:cNvPr>
            <p:cNvSpPr txBox="1"/>
            <p:nvPr/>
          </p:nvSpPr>
          <p:spPr>
            <a:xfrm>
              <a:off x="5881806" y="6151926"/>
              <a:ext cx="316144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solidFill>
                    <a:srgbClr val="0066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en-US" sz="2000" baseline="30000" dirty="0">
                  <a:solidFill>
                    <a:srgbClr val="0066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</a:t>
              </a:r>
              <a:r>
                <a:rPr lang="en-US" sz="2000" dirty="0">
                  <a:solidFill>
                    <a:srgbClr val="0066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generation of released</a:t>
              </a:r>
            </a:p>
            <a:p>
              <a:pPr algn="ctr"/>
              <a:r>
                <a:rPr lang="en-US" sz="2000" dirty="0">
                  <a:solidFill>
                    <a:srgbClr val="0066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CMD-resistant varieties</a:t>
              </a:r>
            </a:p>
          </p:txBody>
        </p:sp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8659F06A-2FD0-4777-AB49-61D1FB56840F}"/>
                </a:ext>
              </a:extLst>
            </p:cNvPr>
            <p:cNvSpPr/>
            <p:nvPr/>
          </p:nvSpPr>
          <p:spPr>
            <a:xfrm>
              <a:off x="6297290" y="4994335"/>
              <a:ext cx="2539312" cy="961097"/>
            </a:xfrm>
            <a:prstGeom prst="ellipse">
              <a:avLst/>
            </a:prstGeom>
            <a:noFill/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" name="Arrow: Down 137">
              <a:extLst>
                <a:ext uri="{FF2B5EF4-FFF2-40B4-BE49-F238E27FC236}">
                  <a16:creationId xmlns:a16="http://schemas.microsoft.com/office/drawing/2014/main" id="{3E6058A4-5A9F-49E9-B7CF-A7D5FBC37405}"/>
                </a:ext>
              </a:extLst>
            </p:cNvPr>
            <p:cNvSpPr/>
            <p:nvPr/>
          </p:nvSpPr>
          <p:spPr>
            <a:xfrm rot="10800000" flipV="1">
              <a:off x="7287759" y="5808868"/>
              <a:ext cx="457200" cy="391862"/>
            </a:xfrm>
            <a:prstGeom prst="downArrow">
              <a:avLst/>
            </a:prstGeom>
            <a:solidFill>
              <a:srgbClr val="006600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27182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2.96296E-6 L 0.00573 -0.4136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8" y="-206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ECEEB0A-B5DA-4F32-8EE3-EC4AF48C0D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FBBDC88-5097-4CBB-93E2-42754CF653A0}"/>
              </a:ext>
            </a:extLst>
          </p:cNvPr>
          <p:cNvSpPr/>
          <p:nvPr/>
        </p:nvSpPr>
        <p:spPr>
          <a:xfrm>
            <a:off x="-45192" y="0"/>
            <a:ext cx="9189192" cy="6858000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93253B38-7344-4ABD-BC2F-F0342B3344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5192" y="264903"/>
            <a:ext cx="9089261" cy="458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ts val="3000"/>
              </a:lnSpc>
            </a:pPr>
            <a:r>
              <a:rPr lang="en-US" altLang="es-CO" sz="2400" b="1" dirty="0">
                <a:solidFill>
                  <a:srgbClr val="006600"/>
                </a:solidFill>
                <a:latin typeface="Comic Sans MS" panose="030F0702030302020204" pitchFamily="66" charset="0"/>
              </a:rPr>
              <a:t>Developing</a:t>
            </a:r>
            <a:r>
              <a:rPr lang="en-US" altLang="es-CO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waxy </a:t>
            </a:r>
            <a:r>
              <a:rPr lang="en-US" altLang="es-CO" sz="2400" b="1" dirty="0">
                <a:solidFill>
                  <a:srgbClr val="006600"/>
                </a:solidFill>
                <a:latin typeface="Comic Sans MS" panose="030F0702030302020204" pitchFamily="66" charset="0"/>
              </a:rPr>
              <a:t>&amp; CMD-resistant germplasm in Thailand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D9A9832-9101-41C8-ACB5-C9136EA969D5}"/>
              </a:ext>
            </a:extLst>
          </p:cNvPr>
          <p:cNvGrpSpPr/>
          <p:nvPr/>
        </p:nvGrpSpPr>
        <p:grpSpPr>
          <a:xfrm>
            <a:off x="99689" y="709654"/>
            <a:ext cx="2782540" cy="4047697"/>
            <a:chOff x="215822" y="882208"/>
            <a:chExt cx="2782540" cy="4047697"/>
          </a:xfrm>
        </p:grpSpPr>
        <p:pic>
          <p:nvPicPr>
            <p:cNvPr id="63" name="Picture 62">
              <a:extLst>
                <a:ext uri="{FF2B5EF4-FFF2-40B4-BE49-F238E27FC236}">
                  <a16:creationId xmlns:a16="http://schemas.microsoft.com/office/drawing/2014/main" id="{B5FFC725-7DB9-466D-B001-309E85C56F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3032"/>
            <a:stretch/>
          </p:blipFill>
          <p:spPr>
            <a:xfrm rot="5400000">
              <a:off x="-548145" y="2079521"/>
              <a:ext cx="3614351" cy="2086417"/>
            </a:xfrm>
            <a:prstGeom prst="rect">
              <a:avLst/>
            </a:prstGeom>
          </p:spPr>
        </p:pic>
        <p:sp>
          <p:nvSpPr>
            <p:cNvPr id="66" name="TextBox 8">
              <a:extLst>
                <a:ext uri="{FF2B5EF4-FFF2-40B4-BE49-F238E27FC236}">
                  <a16:creationId xmlns:a16="http://schemas.microsoft.com/office/drawing/2014/main" id="{B61F08AD-D3CB-463B-B408-61427AAD87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1945" y="882208"/>
              <a:ext cx="2086417" cy="458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ts val="3000"/>
                </a:lnSpc>
              </a:pPr>
              <a:r>
                <a:rPr lang="en-US" altLang="es-CO" sz="2400" b="1" dirty="0">
                  <a:solidFill>
                    <a:srgbClr val="006600"/>
                  </a:solidFill>
                  <a:latin typeface="Comic Sans MS" panose="030F0702030302020204" pitchFamily="66" charset="0"/>
                </a:rPr>
                <a:t>Wx1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AC9115E4-9A7D-4196-AB34-9C01AFB28705}"/>
              </a:ext>
            </a:extLst>
          </p:cNvPr>
          <p:cNvGrpSpPr/>
          <p:nvPr/>
        </p:nvGrpSpPr>
        <p:grpSpPr>
          <a:xfrm>
            <a:off x="2238750" y="1249722"/>
            <a:ext cx="6098760" cy="1631216"/>
            <a:chOff x="557948" y="4753546"/>
            <a:chExt cx="6098760" cy="1631216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A21677B1-BE5E-4D05-B1C8-5059C95692FF}"/>
                </a:ext>
              </a:extLst>
            </p:cNvPr>
            <p:cNvSpPr txBox="1"/>
            <p:nvPr/>
          </p:nvSpPr>
          <p:spPr>
            <a:xfrm>
              <a:off x="557948" y="5302523"/>
              <a:ext cx="468249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6600"/>
                  </a:solidFill>
                  <a:latin typeface="Comic Sans MS" panose="030F0702030302020204" pitchFamily="66" charset="0"/>
                  <a:sym typeface="Wingdings" panose="05000000000000000000" pitchFamily="2" charset="2"/>
                </a:rPr>
                <a:t>x </a:t>
              </a:r>
              <a:r>
                <a:rPr lang="es-ES" sz="2400" b="1" dirty="0">
                  <a:solidFill>
                    <a:srgbClr val="006600"/>
                  </a:solidFill>
                  <a:latin typeface="Comic Sans MS" panose="030F0702030302020204" pitchFamily="66" charset="0"/>
                </a:rPr>
                <a:t>IITA new clones</a:t>
              </a:r>
              <a:endParaRPr lang="en-US" sz="2400" b="1" baseline="-25000" dirty="0">
                <a:solidFill>
                  <a:srgbClr val="0066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69" name="Left Brace 68">
              <a:extLst>
                <a:ext uri="{FF2B5EF4-FFF2-40B4-BE49-F238E27FC236}">
                  <a16:creationId xmlns:a16="http://schemas.microsoft.com/office/drawing/2014/main" id="{21BC78D4-B1EE-46A3-8D6C-7A5323C87856}"/>
                </a:ext>
              </a:extLst>
            </p:cNvPr>
            <p:cNvSpPr/>
            <p:nvPr/>
          </p:nvSpPr>
          <p:spPr>
            <a:xfrm>
              <a:off x="3437492" y="4756988"/>
              <a:ext cx="283525" cy="1552734"/>
            </a:xfrm>
            <a:prstGeom prst="leftBrace">
              <a:avLst>
                <a:gd name="adj1" fmla="val 41082"/>
                <a:gd name="adj2" fmla="val 50000"/>
              </a:avLst>
            </a:prstGeom>
            <a:ln>
              <a:solidFill>
                <a:srgbClr val="00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E939E7A2-2C4E-46FF-9406-516C1CC85FF0}"/>
                </a:ext>
              </a:extLst>
            </p:cNvPr>
            <p:cNvSpPr txBox="1"/>
            <p:nvPr/>
          </p:nvSpPr>
          <p:spPr>
            <a:xfrm>
              <a:off x="3637279" y="4753546"/>
              <a:ext cx="3019429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006600"/>
                  </a:solidFill>
                  <a:latin typeface="Comic Sans MS" panose="030F0702030302020204" pitchFamily="66" charset="0"/>
                </a:rPr>
                <a:t>TME B419</a:t>
              </a:r>
            </a:p>
            <a:p>
              <a:r>
                <a:rPr lang="en-US" sz="2000" b="1" dirty="0">
                  <a:solidFill>
                    <a:srgbClr val="006600"/>
                  </a:solidFill>
                  <a:latin typeface="Comic Sans MS" panose="030F0702030302020204" pitchFamily="66" charset="0"/>
                </a:rPr>
                <a:t>TMS-IBA-980581</a:t>
              </a:r>
            </a:p>
            <a:p>
              <a:r>
                <a:rPr lang="en-US" sz="2000" b="1" dirty="0">
                  <a:solidFill>
                    <a:srgbClr val="006600"/>
                  </a:solidFill>
                  <a:latin typeface="Comic Sans MS" panose="030F0702030302020204" pitchFamily="66" charset="0"/>
                </a:rPr>
                <a:t>TMS-IBA-980505</a:t>
              </a:r>
            </a:p>
            <a:p>
              <a:r>
                <a:rPr lang="en-US" sz="2000" b="1" dirty="0">
                  <a:solidFill>
                    <a:srgbClr val="006600"/>
                  </a:solidFill>
                  <a:latin typeface="Comic Sans MS" panose="030F0702030302020204" pitchFamily="66" charset="0"/>
                </a:rPr>
                <a:t>TMS-IBA-972205</a:t>
              </a:r>
            </a:p>
            <a:p>
              <a:r>
                <a:rPr lang="en-US" sz="2000" b="1" dirty="0">
                  <a:solidFill>
                    <a:srgbClr val="006600"/>
                  </a:solidFill>
                  <a:latin typeface="Comic Sans MS" panose="030F0702030302020204" pitchFamily="66" charset="0"/>
                </a:rPr>
                <a:t>TMS-IBA-920057</a:t>
              </a:r>
            </a:p>
          </p:txBody>
        </p:sp>
      </p:grpSp>
      <p:sp>
        <p:nvSpPr>
          <p:cNvPr id="72" name="TextBox 8">
            <a:extLst>
              <a:ext uri="{FF2B5EF4-FFF2-40B4-BE49-F238E27FC236}">
                <a16:creationId xmlns:a16="http://schemas.microsoft.com/office/drawing/2014/main" id="{37BC8255-D375-4898-8F3D-E34249015A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4863" y="703952"/>
            <a:ext cx="4682499" cy="458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ts val="3000"/>
              </a:lnSpc>
            </a:pPr>
            <a:r>
              <a:rPr lang="en-US" altLang="es-CO" sz="2400" b="1" dirty="0">
                <a:solidFill>
                  <a:srgbClr val="006600"/>
                </a:solidFill>
                <a:latin typeface="Comic Sans MS" panose="030F0702030302020204" pitchFamily="66" charset="0"/>
              </a:rPr>
              <a:t>Wx2, Wx3, Wx4, Wx5, Wx6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5348AFD-0EBC-478D-B9DE-BE65D9F67215}"/>
              </a:ext>
            </a:extLst>
          </p:cNvPr>
          <p:cNvGrpSpPr/>
          <p:nvPr/>
        </p:nvGrpSpPr>
        <p:grpSpPr>
          <a:xfrm>
            <a:off x="2367891" y="2346287"/>
            <a:ext cx="6067856" cy="1163380"/>
            <a:chOff x="2367891" y="2346287"/>
            <a:chExt cx="6067856" cy="1163380"/>
          </a:xfrm>
        </p:grpSpPr>
        <p:sp>
          <p:nvSpPr>
            <p:cNvPr id="15" name="Arrow: Right 14">
              <a:extLst>
                <a:ext uri="{FF2B5EF4-FFF2-40B4-BE49-F238E27FC236}">
                  <a16:creationId xmlns:a16="http://schemas.microsoft.com/office/drawing/2014/main" id="{C03FBC37-0DE6-42F8-B750-5F34A876F2E7}"/>
                </a:ext>
              </a:extLst>
            </p:cNvPr>
            <p:cNvSpPr/>
            <p:nvPr/>
          </p:nvSpPr>
          <p:spPr>
            <a:xfrm rot="3235573">
              <a:off x="2362992" y="2370531"/>
              <a:ext cx="762000" cy="71351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TextBox 8">
              <a:extLst>
                <a:ext uri="{FF2B5EF4-FFF2-40B4-BE49-F238E27FC236}">
                  <a16:creationId xmlns:a16="http://schemas.microsoft.com/office/drawing/2014/main" id="{42C58D75-2084-4B8F-A029-A5ABF6BBCB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67891" y="3051528"/>
              <a:ext cx="6067856" cy="458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ts val="3000"/>
                </a:lnSpc>
              </a:pPr>
              <a:r>
                <a:rPr lang="es-ES" altLang="es-CO" sz="2400" b="1" dirty="0">
                  <a:solidFill>
                    <a:srgbClr val="006600"/>
                  </a:solidFill>
                  <a:latin typeface="Comic Sans MS" panose="030F0702030302020204" pitchFamily="66" charset="0"/>
                </a:rPr>
                <a:t>20-100 F1 </a:t>
              </a:r>
              <a:r>
                <a:rPr lang="es-ES" altLang="es-CO" sz="2400" b="1" dirty="0" err="1">
                  <a:solidFill>
                    <a:srgbClr val="006600"/>
                  </a:solidFill>
                  <a:latin typeface="Comic Sans MS" panose="030F0702030302020204" pitchFamily="66" charset="0"/>
                </a:rPr>
                <a:t>genotypes</a:t>
              </a:r>
              <a:r>
                <a:rPr lang="es-ES" altLang="es-CO" sz="2400" b="1" dirty="0">
                  <a:solidFill>
                    <a:srgbClr val="006600"/>
                  </a:solidFill>
                  <a:latin typeface="Comic Sans MS" panose="030F0702030302020204" pitchFamily="66" charset="0"/>
                </a:rPr>
                <a:t> (</a:t>
              </a:r>
              <a:r>
                <a:rPr lang="es-ES" altLang="es-CO" sz="2400" b="1" dirty="0" err="1">
                  <a:solidFill>
                    <a:srgbClr val="006600"/>
                  </a:solidFill>
                  <a:latin typeface="Comic Sans MS" panose="030F0702030302020204" pitchFamily="66" charset="0"/>
                </a:rPr>
                <a:t>carying</a:t>
              </a:r>
              <a:r>
                <a:rPr lang="es-ES" altLang="es-CO" sz="2400" b="1" dirty="0">
                  <a:solidFill>
                    <a:srgbClr val="006600"/>
                  </a:solidFill>
                  <a:latin typeface="Comic Sans MS" panose="030F0702030302020204" pitchFamily="66" charset="0"/>
                </a:rPr>
                <a:t> CMD</a:t>
              </a:r>
              <a:r>
                <a:rPr lang="es-ES" altLang="es-CO" sz="2400" b="1" baseline="-25000" dirty="0">
                  <a:solidFill>
                    <a:srgbClr val="006600"/>
                  </a:solidFill>
                  <a:latin typeface="Comic Sans MS" panose="030F0702030302020204" pitchFamily="66" charset="0"/>
                </a:rPr>
                <a:t>2</a:t>
              </a:r>
              <a:r>
                <a:rPr lang="es-ES" altLang="es-CO" sz="2400" b="1" dirty="0">
                  <a:solidFill>
                    <a:srgbClr val="006600"/>
                  </a:solidFill>
                  <a:latin typeface="Comic Sans MS" panose="030F0702030302020204" pitchFamily="66" charset="0"/>
                </a:rPr>
                <a:t>)</a:t>
              </a:r>
              <a:endParaRPr lang="en-US" altLang="es-CO" sz="2400" b="1" dirty="0">
                <a:solidFill>
                  <a:srgbClr val="006600"/>
                </a:solidFill>
                <a:latin typeface="Comic Sans MS" panose="030F0702030302020204" pitchFamily="66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37E79EE-995D-49F0-9962-B4A6DFB0005A}"/>
              </a:ext>
            </a:extLst>
          </p:cNvPr>
          <p:cNvGrpSpPr/>
          <p:nvPr/>
        </p:nvGrpSpPr>
        <p:grpSpPr>
          <a:xfrm>
            <a:off x="3139589" y="3619607"/>
            <a:ext cx="6233011" cy="1128083"/>
            <a:chOff x="3139589" y="3619607"/>
            <a:chExt cx="6233011" cy="1128083"/>
          </a:xfrm>
        </p:grpSpPr>
        <p:sp>
          <p:nvSpPr>
            <p:cNvPr id="76" name="Arrow: Right 75">
              <a:extLst>
                <a:ext uri="{FF2B5EF4-FFF2-40B4-BE49-F238E27FC236}">
                  <a16:creationId xmlns:a16="http://schemas.microsoft.com/office/drawing/2014/main" id="{3CB7DB0F-2199-448C-B08C-6350485445FF}"/>
                </a:ext>
              </a:extLst>
            </p:cNvPr>
            <p:cNvSpPr/>
            <p:nvPr/>
          </p:nvSpPr>
          <p:spPr>
            <a:xfrm rot="3235573">
              <a:off x="3115345" y="3643851"/>
              <a:ext cx="762000" cy="71351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TextBox 8">
              <a:extLst>
                <a:ext uri="{FF2B5EF4-FFF2-40B4-BE49-F238E27FC236}">
                  <a16:creationId xmlns:a16="http://schemas.microsoft.com/office/drawing/2014/main" id="{864E457C-6496-45DF-8A40-1BA05B3954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04744" y="4289551"/>
              <a:ext cx="6067856" cy="458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ts val="3000"/>
                </a:lnSpc>
              </a:pPr>
              <a:r>
                <a:rPr lang="es-ES" altLang="es-CO" sz="2400" b="1" dirty="0">
                  <a:solidFill>
                    <a:srgbClr val="006600"/>
                  </a:solidFill>
                  <a:latin typeface="Comic Sans MS" panose="030F0702030302020204" pitchFamily="66" charset="0"/>
                </a:rPr>
                <a:t>F2 </a:t>
              </a:r>
              <a:r>
                <a:rPr lang="es-ES" altLang="es-CO" sz="2400" b="1" dirty="0" err="1">
                  <a:solidFill>
                    <a:srgbClr val="006600"/>
                  </a:solidFill>
                  <a:latin typeface="Comic Sans MS" panose="030F0702030302020204" pitchFamily="66" charset="0"/>
                </a:rPr>
                <a:t>genotypes</a:t>
              </a:r>
              <a:r>
                <a:rPr lang="es-ES" altLang="es-CO" sz="2400" b="1" dirty="0">
                  <a:solidFill>
                    <a:srgbClr val="006600"/>
                  </a:solidFill>
                  <a:latin typeface="Comic Sans MS" panose="030F0702030302020204" pitchFamily="66" charset="0"/>
                </a:rPr>
                <a:t> (</a:t>
              </a:r>
              <a:r>
                <a:rPr lang="es-ES" altLang="es-CO" sz="2400" b="1" dirty="0" err="1">
                  <a:solidFill>
                    <a:srgbClr val="006600"/>
                  </a:solidFill>
                  <a:latin typeface="Comic Sans MS" panose="030F0702030302020204" pitchFamily="66" charset="0"/>
                </a:rPr>
                <a:t>waxy</a:t>
              </a:r>
              <a:r>
                <a:rPr lang="es-ES" altLang="es-CO" sz="2400" b="1" dirty="0">
                  <a:solidFill>
                    <a:srgbClr val="006600"/>
                  </a:solidFill>
                  <a:latin typeface="Comic Sans MS" panose="030F0702030302020204" pitchFamily="66" charset="0"/>
                </a:rPr>
                <a:t> &amp; </a:t>
              </a:r>
              <a:r>
                <a:rPr lang="es-ES" altLang="es-CO" sz="2400" b="1" dirty="0" err="1">
                  <a:solidFill>
                    <a:srgbClr val="006600"/>
                  </a:solidFill>
                  <a:latin typeface="Comic Sans MS" panose="030F0702030302020204" pitchFamily="66" charset="0"/>
                </a:rPr>
                <a:t>carying</a:t>
              </a:r>
              <a:r>
                <a:rPr lang="es-ES" altLang="es-CO" sz="2400" b="1" dirty="0">
                  <a:solidFill>
                    <a:srgbClr val="006600"/>
                  </a:solidFill>
                  <a:latin typeface="Comic Sans MS" panose="030F0702030302020204" pitchFamily="66" charset="0"/>
                </a:rPr>
                <a:t> CMD</a:t>
              </a:r>
              <a:r>
                <a:rPr lang="es-ES" altLang="es-CO" sz="2400" b="1" baseline="-25000" dirty="0">
                  <a:solidFill>
                    <a:srgbClr val="006600"/>
                  </a:solidFill>
                  <a:latin typeface="Comic Sans MS" panose="030F0702030302020204" pitchFamily="66" charset="0"/>
                </a:rPr>
                <a:t>2</a:t>
              </a:r>
              <a:r>
                <a:rPr lang="es-ES" altLang="es-CO" sz="2400" b="1" dirty="0">
                  <a:solidFill>
                    <a:srgbClr val="006600"/>
                  </a:solidFill>
                  <a:latin typeface="Comic Sans MS" panose="030F0702030302020204" pitchFamily="66" charset="0"/>
                </a:rPr>
                <a:t>)</a:t>
              </a:r>
              <a:endParaRPr lang="en-US" altLang="es-CO" sz="2400" b="1" dirty="0">
                <a:solidFill>
                  <a:srgbClr val="006600"/>
                </a:solidFill>
                <a:latin typeface="Comic Sans MS" panose="030F0702030302020204" pitchFamily="66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3EF74C2-DBE4-45C4-97F4-F5BD4D85B03B}"/>
              </a:ext>
            </a:extLst>
          </p:cNvPr>
          <p:cNvGrpSpPr/>
          <p:nvPr/>
        </p:nvGrpSpPr>
        <p:grpSpPr>
          <a:xfrm>
            <a:off x="3261189" y="4927859"/>
            <a:ext cx="6067856" cy="1221259"/>
            <a:chOff x="3261189" y="4927859"/>
            <a:chExt cx="6067856" cy="1221259"/>
          </a:xfrm>
        </p:grpSpPr>
        <p:sp>
          <p:nvSpPr>
            <p:cNvPr id="88" name="Arrow: Right 87">
              <a:extLst>
                <a:ext uri="{FF2B5EF4-FFF2-40B4-BE49-F238E27FC236}">
                  <a16:creationId xmlns:a16="http://schemas.microsoft.com/office/drawing/2014/main" id="{C6A964B0-C95A-4162-920D-BC16F6694FF2}"/>
                </a:ext>
              </a:extLst>
            </p:cNvPr>
            <p:cNvSpPr/>
            <p:nvPr/>
          </p:nvSpPr>
          <p:spPr>
            <a:xfrm rot="3235573">
              <a:off x="3865494" y="4952103"/>
              <a:ext cx="762000" cy="71351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TextBox 8">
              <a:extLst>
                <a:ext uri="{FF2B5EF4-FFF2-40B4-BE49-F238E27FC236}">
                  <a16:creationId xmlns:a16="http://schemas.microsoft.com/office/drawing/2014/main" id="{C12CC5B4-E40E-4A3D-AC93-DB4A7A9CAE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61189" y="5690979"/>
              <a:ext cx="6067856" cy="458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ts val="3000"/>
                </a:lnSpc>
              </a:pPr>
              <a:r>
                <a:rPr lang="en-US" altLang="es-CO" sz="2400" b="1" dirty="0">
                  <a:solidFill>
                    <a:srgbClr val="006600"/>
                  </a:solidFill>
                  <a:latin typeface="Comic Sans MS" panose="030F0702030302020204" pitchFamily="66" charset="0"/>
                </a:rPr>
                <a:t>Additional </a:t>
              </a:r>
              <a:r>
                <a:rPr lang="en-US" altLang="es-CO" sz="2400" b="1" dirty="0" err="1">
                  <a:solidFill>
                    <a:srgbClr val="006600"/>
                  </a:solidFill>
                  <a:latin typeface="Comic Sans MS" panose="030F0702030302020204" pitchFamily="66" charset="0"/>
                </a:rPr>
                <a:t>recombinations</a:t>
              </a:r>
              <a:endParaRPr lang="en-US" altLang="es-CO" sz="2400" b="1" dirty="0">
                <a:solidFill>
                  <a:srgbClr val="006600"/>
                </a:solidFill>
                <a:latin typeface="Comic Sans MS" panose="030F0702030302020204" pitchFamily="66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8F38735-BDCC-4429-9E8E-F1094A7A0E42}"/>
              </a:ext>
            </a:extLst>
          </p:cNvPr>
          <p:cNvGrpSpPr/>
          <p:nvPr/>
        </p:nvGrpSpPr>
        <p:grpSpPr>
          <a:xfrm>
            <a:off x="269001" y="4837596"/>
            <a:ext cx="3811723" cy="1726103"/>
            <a:chOff x="269001" y="4837596"/>
            <a:chExt cx="3811723" cy="1726103"/>
          </a:xfrm>
        </p:grpSpPr>
        <p:sp>
          <p:nvSpPr>
            <p:cNvPr id="101" name="Arrow: Right 100">
              <a:extLst>
                <a:ext uri="{FF2B5EF4-FFF2-40B4-BE49-F238E27FC236}">
                  <a16:creationId xmlns:a16="http://schemas.microsoft.com/office/drawing/2014/main" id="{62DB6DE0-4F0D-419C-8268-D95AC116D120}"/>
                </a:ext>
              </a:extLst>
            </p:cNvPr>
            <p:cNvSpPr/>
            <p:nvPr/>
          </p:nvSpPr>
          <p:spPr>
            <a:xfrm rot="8465871">
              <a:off x="2673864" y="4837596"/>
              <a:ext cx="762000" cy="713512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TextBox 8">
              <a:extLst>
                <a:ext uri="{FF2B5EF4-FFF2-40B4-BE49-F238E27FC236}">
                  <a16:creationId xmlns:a16="http://schemas.microsoft.com/office/drawing/2014/main" id="{0FE46706-EAF1-4772-B01F-0338836318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9001" y="5720840"/>
              <a:ext cx="3811723" cy="8428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ts val="3000"/>
                </a:lnSpc>
              </a:pPr>
              <a:r>
                <a:rPr lang="en-US" altLang="es-CO" sz="2400" b="1" dirty="0">
                  <a:solidFill>
                    <a:srgbClr val="FF0000"/>
                  </a:solidFill>
                  <a:latin typeface="Comic Sans MS" panose="030F0702030302020204" pitchFamily="66" charset="0"/>
                </a:rPr>
                <a:t>Phenotypic selection pipeline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5371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ECEEB0A-B5DA-4F32-8EE3-EC4AF48C0D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FBBDC88-5097-4CBB-93E2-42754CF653A0}"/>
              </a:ext>
            </a:extLst>
          </p:cNvPr>
          <p:cNvSpPr/>
          <p:nvPr/>
        </p:nvSpPr>
        <p:spPr>
          <a:xfrm>
            <a:off x="17983" y="0"/>
            <a:ext cx="9189192" cy="6858000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93253B38-7344-4ABD-BC2F-F0342B3344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15729" y="27333"/>
            <a:ext cx="3169392" cy="842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ts val="3000"/>
              </a:lnSpc>
            </a:pPr>
            <a:r>
              <a:rPr lang="en-US" altLang="es-CO" sz="2000" b="1" dirty="0">
                <a:solidFill>
                  <a:srgbClr val="006600"/>
                </a:solidFill>
                <a:latin typeface="Comic Sans MS" panose="030F0702030302020204" pitchFamily="66" charset="0"/>
              </a:rPr>
              <a:t>We MUST deliver a solution to farmers 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332C3FC9-B9BF-4867-AD6F-A3270AAC615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69" b="22223"/>
          <a:stretch/>
        </p:blipFill>
        <p:spPr>
          <a:xfrm rot="16200000" flipH="1">
            <a:off x="-1493781" y="2459522"/>
            <a:ext cx="5925496" cy="2746838"/>
          </a:xfrm>
          <a:prstGeom prst="rect">
            <a:avLst/>
          </a:prstGeom>
        </p:spPr>
      </p:pic>
      <p:sp>
        <p:nvSpPr>
          <p:cNvPr id="26" name="TextBox 8">
            <a:extLst>
              <a:ext uri="{FF2B5EF4-FFF2-40B4-BE49-F238E27FC236}">
                <a16:creationId xmlns:a16="http://schemas.microsoft.com/office/drawing/2014/main" id="{594D9A00-6215-4247-84A2-EA648B86E3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6387" y="0"/>
            <a:ext cx="3810000" cy="842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ts val="3000"/>
              </a:lnSpc>
            </a:pPr>
            <a:r>
              <a:rPr lang="en-US" altLang="es-CO" sz="2000" b="1" dirty="0">
                <a:solidFill>
                  <a:srgbClr val="006600"/>
                </a:solidFill>
                <a:latin typeface="Comic Sans MS" panose="030F0702030302020204" pitchFamily="66" charset="0"/>
              </a:rPr>
              <a:t>We have the strategic support from IITA 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B60509C-238D-44EC-933A-8D4CA542B75E}"/>
              </a:ext>
            </a:extLst>
          </p:cNvPr>
          <p:cNvGrpSpPr/>
          <p:nvPr/>
        </p:nvGrpSpPr>
        <p:grpSpPr>
          <a:xfrm>
            <a:off x="5267901" y="1213219"/>
            <a:ext cx="4343399" cy="3066798"/>
            <a:chOff x="4586879" y="1738197"/>
            <a:chExt cx="4343399" cy="3066798"/>
          </a:xfrm>
        </p:grpSpPr>
        <p:sp>
          <p:nvSpPr>
            <p:cNvPr id="2" name="Arrow: Down 1">
              <a:extLst>
                <a:ext uri="{FF2B5EF4-FFF2-40B4-BE49-F238E27FC236}">
                  <a16:creationId xmlns:a16="http://schemas.microsoft.com/office/drawing/2014/main" id="{05A59F1D-4D63-4D2E-ADC4-489CB502C8E3}"/>
                </a:ext>
              </a:extLst>
            </p:cNvPr>
            <p:cNvSpPr/>
            <p:nvPr/>
          </p:nvSpPr>
          <p:spPr>
            <a:xfrm>
              <a:off x="6533950" y="1738197"/>
              <a:ext cx="381000" cy="762000"/>
            </a:xfrm>
            <a:prstGeom prst="downArrow">
              <a:avLst/>
            </a:prstGeom>
            <a:solidFill>
              <a:srgbClr val="006600"/>
            </a:solidFill>
            <a:ln>
              <a:solidFill>
                <a:srgbClr val="00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30" name="TextBox 8">
              <a:extLst>
                <a:ext uri="{FF2B5EF4-FFF2-40B4-BE49-F238E27FC236}">
                  <a16:creationId xmlns:a16="http://schemas.microsoft.com/office/drawing/2014/main" id="{DC585A39-AD11-4600-AD3F-B64F525D40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86879" y="2500197"/>
              <a:ext cx="4343399" cy="23047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ts val="3000"/>
                </a:lnSpc>
                <a:spcAft>
                  <a:spcPts val="600"/>
                </a:spcAft>
              </a:pPr>
              <a:r>
                <a:rPr lang="en-US" altLang="es-CO" sz="2000" b="1" dirty="0">
                  <a:solidFill>
                    <a:srgbClr val="006600"/>
                  </a:solidFill>
                  <a:latin typeface="Comic Sans MS" panose="030F0702030302020204" pitchFamily="66" charset="0"/>
                </a:rPr>
                <a:t>Knowing the “enemy”</a:t>
              </a:r>
            </a:p>
            <a:p>
              <a:pPr algn="ctr" eaLnBrk="1" hangingPunct="1">
                <a:lnSpc>
                  <a:spcPts val="3000"/>
                </a:lnSpc>
                <a:spcAft>
                  <a:spcPts val="600"/>
                </a:spcAft>
              </a:pPr>
              <a:r>
                <a:rPr lang="en-US" altLang="es-CO" sz="2000" b="1" dirty="0">
                  <a:solidFill>
                    <a:srgbClr val="006600"/>
                  </a:solidFill>
                  <a:latin typeface="Comic Sans MS" panose="030F0702030302020204" pitchFamily="66" charset="0"/>
                </a:rPr>
                <a:t>Experience dealing with it</a:t>
              </a:r>
            </a:p>
            <a:p>
              <a:pPr algn="ctr" eaLnBrk="1" hangingPunct="1">
                <a:lnSpc>
                  <a:spcPts val="3000"/>
                </a:lnSpc>
                <a:spcAft>
                  <a:spcPts val="600"/>
                </a:spcAft>
              </a:pPr>
              <a:r>
                <a:rPr lang="en-US" altLang="es-CO" sz="2000" b="1" dirty="0">
                  <a:solidFill>
                    <a:srgbClr val="006600"/>
                  </a:solidFill>
                  <a:latin typeface="Comic Sans MS" panose="030F0702030302020204" pitchFamily="66" charset="0"/>
                </a:rPr>
                <a:t>Understanding its dynamics</a:t>
              </a:r>
            </a:p>
            <a:p>
              <a:pPr algn="ctr" eaLnBrk="1" hangingPunct="1">
                <a:lnSpc>
                  <a:spcPts val="3000"/>
                </a:lnSpc>
                <a:spcAft>
                  <a:spcPts val="600"/>
                </a:spcAft>
              </a:pPr>
              <a:r>
                <a:rPr lang="en-US" altLang="es-CO" sz="2000" b="1" dirty="0">
                  <a:solidFill>
                    <a:srgbClr val="006600"/>
                  </a:solidFill>
                  <a:latin typeface="Comic Sans MS" panose="030F0702030302020204" pitchFamily="66" charset="0"/>
                </a:rPr>
                <a:t>Relevance of seed systems</a:t>
              </a:r>
            </a:p>
            <a:p>
              <a:pPr algn="ctr" eaLnBrk="1" hangingPunct="1">
                <a:lnSpc>
                  <a:spcPts val="3000"/>
                </a:lnSpc>
                <a:spcAft>
                  <a:spcPts val="600"/>
                </a:spcAft>
              </a:pPr>
              <a:r>
                <a:rPr lang="en-US" altLang="es-CO" sz="2000" b="1" dirty="0">
                  <a:solidFill>
                    <a:srgbClr val="006600"/>
                  </a:solidFill>
                  <a:latin typeface="Comic Sans MS" panose="030F0702030302020204" pitchFamily="66" charset="0"/>
                </a:rPr>
                <a:t>CMD-resistant clones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8398D67-BDE0-47A9-882C-331FFB782BE2}"/>
              </a:ext>
            </a:extLst>
          </p:cNvPr>
          <p:cNvGrpSpPr/>
          <p:nvPr/>
        </p:nvGrpSpPr>
        <p:grpSpPr>
          <a:xfrm>
            <a:off x="5197217" y="4727391"/>
            <a:ext cx="4632583" cy="1681804"/>
            <a:chOff x="4541913" y="1738197"/>
            <a:chExt cx="4632583" cy="1681804"/>
          </a:xfrm>
        </p:grpSpPr>
        <p:sp>
          <p:nvSpPr>
            <p:cNvPr id="33" name="Arrow: Down 32">
              <a:extLst>
                <a:ext uri="{FF2B5EF4-FFF2-40B4-BE49-F238E27FC236}">
                  <a16:creationId xmlns:a16="http://schemas.microsoft.com/office/drawing/2014/main" id="{89B426E9-C102-40A8-8431-6EB55E255671}"/>
                </a:ext>
              </a:extLst>
            </p:cNvPr>
            <p:cNvSpPr/>
            <p:nvPr/>
          </p:nvSpPr>
          <p:spPr>
            <a:xfrm>
              <a:off x="6659896" y="1738197"/>
              <a:ext cx="381000" cy="762000"/>
            </a:xfrm>
            <a:prstGeom prst="downArrow">
              <a:avLst/>
            </a:prstGeom>
            <a:solidFill>
              <a:srgbClr val="006600"/>
            </a:solidFill>
            <a:ln>
              <a:solidFill>
                <a:srgbClr val="00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34" name="TextBox 8">
              <a:extLst>
                <a:ext uri="{FF2B5EF4-FFF2-40B4-BE49-F238E27FC236}">
                  <a16:creationId xmlns:a16="http://schemas.microsoft.com/office/drawing/2014/main" id="{B800C2D1-36DF-4FDF-82DB-6347BBF342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41913" y="2500197"/>
              <a:ext cx="4632583" cy="9198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ts val="3000"/>
                </a:lnSpc>
                <a:spcAft>
                  <a:spcPts val="600"/>
                </a:spcAft>
              </a:pPr>
              <a:r>
                <a:rPr lang="en-US" altLang="es-CO" sz="2000" b="1" dirty="0">
                  <a:solidFill>
                    <a:srgbClr val="006600"/>
                  </a:solidFill>
                  <a:latin typeface="Comic Sans MS" panose="030F0702030302020204" pitchFamily="66" charset="0"/>
                </a:rPr>
                <a:t>We know what to do &amp;</a:t>
              </a:r>
            </a:p>
            <a:p>
              <a:pPr algn="ctr" eaLnBrk="1" hangingPunct="1">
                <a:lnSpc>
                  <a:spcPts val="3000"/>
                </a:lnSpc>
                <a:spcAft>
                  <a:spcPts val="600"/>
                </a:spcAft>
              </a:pPr>
              <a:r>
                <a:rPr lang="en-US" altLang="es-CO" sz="2000" b="1" dirty="0">
                  <a:solidFill>
                    <a:srgbClr val="006600"/>
                  </a:solidFill>
                  <a:latin typeface="Comic Sans MS" panose="030F0702030302020204" pitchFamily="66" charset="0"/>
                </a:rPr>
                <a:t>have access to resistance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133980D-5291-4D76-AC75-7F4ECEE82D4D}"/>
              </a:ext>
            </a:extLst>
          </p:cNvPr>
          <p:cNvGrpSpPr/>
          <p:nvPr/>
        </p:nvGrpSpPr>
        <p:grpSpPr>
          <a:xfrm>
            <a:off x="2410957" y="1833074"/>
            <a:ext cx="3830479" cy="1843133"/>
            <a:chOff x="5085927" y="758289"/>
            <a:chExt cx="3830479" cy="1843133"/>
          </a:xfrm>
        </p:grpSpPr>
        <p:sp>
          <p:nvSpPr>
            <p:cNvPr id="36" name="Arrow: Down 35">
              <a:extLst>
                <a:ext uri="{FF2B5EF4-FFF2-40B4-BE49-F238E27FC236}">
                  <a16:creationId xmlns:a16="http://schemas.microsoft.com/office/drawing/2014/main" id="{C7006306-4BF0-4323-BC49-CD98BC3D96DC}"/>
                </a:ext>
              </a:extLst>
            </p:cNvPr>
            <p:cNvSpPr/>
            <p:nvPr/>
          </p:nvSpPr>
          <p:spPr>
            <a:xfrm rot="5400000">
              <a:off x="5698375" y="1457080"/>
              <a:ext cx="381000" cy="440322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xtBox 8">
              <a:extLst>
                <a:ext uri="{FF2B5EF4-FFF2-40B4-BE49-F238E27FC236}">
                  <a16:creationId xmlns:a16="http://schemas.microsoft.com/office/drawing/2014/main" id="{E9086939-3E4F-4427-8FE0-6286AF783A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85927" y="758289"/>
              <a:ext cx="3830479" cy="18431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ts val="3000"/>
                </a:lnSpc>
                <a:spcAft>
                  <a:spcPts val="600"/>
                </a:spcAft>
              </a:pPr>
              <a:r>
                <a:rPr lang="en-US" altLang="es-CO" sz="2000" b="1" dirty="0">
                  <a:solidFill>
                    <a:srgbClr val="FF0000"/>
                  </a:solidFill>
                  <a:latin typeface="Comic Sans MS" panose="030F0702030302020204" pitchFamily="66" charset="0"/>
                </a:rPr>
                <a:t>Key question:</a:t>
              </a:r>
            </a:p>
            <a:p>
              <a:pPr algn="ctr" eaLnBrk="1" hangingPunct="1">
                <a:lnSpc>
                  <a:spcPts val="3000"/>
                </a:lnSpc>
                <a:spcAft>
                  <a:spcPts val="600"/>
                </a:spcAft>
              </a:pPr>
              <a:r>
                <a:rPr lang="en-US" altLang="es-CO" sz="2000" b="1" dirty="0">
                  <a:solidFill>
                    <a:srgbClr val="FF0000"/>
                  </a:solidFill>
                  <a:latin typeface="Comic Sans MS" panose="030F0702030302020204" pitchFamily="66" charset="0"/>
                </a:rPr>
                <a:t>“How quickly </a:t>
              </a:r>
            </a:p>
            <a:p>
              <a:pPr algn="ctr" eaLnBrk="1" hangingPunct="1">
                <a:lnSpc>
                  <a:spcPts val="3000"/>
                </a:lnSpc>
                <a:spcAft>
                  <a:spcPts val="600"/>
                </a:spcAft>
              </a:pPr>
              <a:r>
                <a:rPr lang="en-US" altLang="es-CO" sz="2000" b="1" dirty="0">
                  <a:solidFill>
                    <a:srgbClr val="FF0000"/>
                  </a:solidFill>
                  <a:latin typeface="Comic Sans MS" panose="030F0702030302020204" pitchFamily="66" charset="0"/>
                </a:rPr>
                <a:t>can we help </a:t>
              </a:r>
            </a:p>
            <a:p>
              <a:pPr algn="ctr" eaLnBrk="1" hangingPunct="1">
                <a:lnSpc>
                  <a:spcPts val="3000"/>
                </a:lnSpc>
                <a:spcAft>
                  <a:spcPts val="600"/>
                </a:spcAft>
              </a:pPr>
              <a:r>
                <a:rPr lang="en-US" altLang="es-CO" sz="2000" b="1" dirty="0">
                  <a:solidFill>
                    <a:srgbClr val="FF0000"/>
                  </a:solidFill>
                  <a:latin typeface="Comic Sans MS" panose="030F0702030302020204" pitchFamily="66" charset="0"/>
                </a:rPr>
                <a:t>this woman?”</a:t>
              </a:r>
            </a:p>
          </p:txBody>
        </p:sp>
      </p:grpSp>
      <p:sp>
        <p:nvSpPr>
          <p:cNvPr id="40" name="TextBox 8">
            <a:extLst>
              <a:ext uri="{FF2B5EF4-FFF2-40B4-BE49-F238E27FC236}">
                <a16:creationId xmlns:a16="http://schemas.microsoft.com/office/drawing/2014/main" id="{F001D0F7-2F43-462B-9A87-69B63261C0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7803" y="3966983"/>
            <a:ext cx="3830479" cy="2330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ts val="3000"/>
              </a:lnSpc>
              <a:spcAft>
                <a:spcPts val="600"/>
              </a:spcAft>
            </a:pPr>
            <a:r>
              <a:rPr lang="en-US" altLang="es-CO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Our answer:</a:t>
            </a:r>
          </a:p>
          <a:p>
            <a:pPr algn="ctr" eaLnBrk="1" hangingPunct="1">
              <a:lnSpc>
                <a:spcPts val="3000"/>
              </a:lnSpc>
              <a:spcAft>
                <a:spcPts val="600"/>
              </a:spcAft>
            </a:pPr>
            <a:r>
              <a:rPr lang="en-US" altLang="es-CO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Acknowledge the urgency</a:t>
            </a:r>
          </a:p>
          <a:p>
            <a:pPr algn="ctr" eaLnBrk="1" hangingPunct="1">
              <a:lnSpc>
                <a:spcPts val="3000"/>
              </a:lnSpc>
              <a:spcAft>
                <a:spcPts val="600"/>
              </a:spcAft>
            </a:pPr>
            <a:r>
              <a:rPr lang="en-US" altLang="es-CO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Prepare for the worst</a:t>
            </a:r>
          </a:p>
          <a:p>
            <a:pPr algn="ctr" eaLnBrk="1" hangingPunct="1">
              <a:lnSpc>
                <a:spcPts val="3000"/>
              </a:lnSpc>
              <a:spcAft>
                <a:spcPts val="600"/>
              </a:spcAft>
            </a:pPr>
            <a:r>
              <a:rPr lang="en-US" altLang="es-CO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Do everything we can</a:t>
            </a:r>
          </a:p>
          <a:p>
            <a:pPr algn="ctr" eaLnBrk="1" hangingPunct="1">
              <a:lnSpc>
                <a:spcPts val="3000"/>
              </a:lnSpc>
              <a:spcAft>
                <a:spcPts val="600"/>
              </a:spcAft>
            </a:pPr>
            <a:r>
              <a:rPr lang="en-US" altLang="es-CO" sz="3200" b="1" dirty="0">
                <a:solidFill>
                  <a:srgbClr val="CC00CC"/>
                </a:solidFill>
                <a:latin typeface="Comic Sans MS" panose="030F0702030302020204" pitchFamily="66" charset="0"/>
              </a:rPr>
              <a:t>Do it NOW</a:t>
            </a:r>
          </a:p>
        </p:txBody>
      </p:sp>
    </p:spTree>
    <p:extLst>
      <p:ext uri="{BB962C8B-B14F-4D97-AF65-F5344CB8AC3E}">
        <p14:creationId xmlns:p14="http://schemas.microsoft.com/office/powerpoint/2010/main" val="307840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8A41C7C-649D-46E8-8A1D-0B18175C70D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4 Imagen">
            <a:extLst>
              <a:ext uri="{FF2B5EF4-FFF2-40B4-BE49-F238E27FC236}">
                <a16:creationId xmlns:a16="http://schemas.microsoft.com/office/drawing/2014/main" id="{DDC1AB62-946B-4B9F-A6E5-ED4CC0D0ABA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453" b="73814"/>
          <a:stretch/>
        </p:blipFill>
        <p:spPr>
          <a:xfrm>
            <a:off x="69110" y="6044770"/>
            <a:ext cx="1486619" cy="777251"/>
          </a:xfrm>
          <a:prstGeom prst="rect">
            <a:avLst/>
          </a:prstGeom>
        </p:spPr>
      </p:pic>
      <p:sp>
        <p:nvSpPr>
          <p:cNvPr id="7" name="TextBox 8">
            <a:extLst>
              <a:ext uri="{FF2B5EF4-FFF2-40B4-BE49-F238E27FC236}">
                <a16:creationId xmlns:a16="http://schemas.microsoft.com/office/drawing/2014/main" id="{A3303275-CEE8-4E6F-B908-0C83C9A477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" y="1066800"/>
            <a:ext cx="9144001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AU" sz="8000" b="1" dirty="0">
                <a:solidFill>
                  <a:srgbClr val="FFFF00"/>
                </a:solidFill>
                <a:latin typeface="Comic Sans MS" panose="030F0702030302020204" pitchFamily="66" charset="0"/>
              </a:rPr>
              <a:t>Thank you for your attention</a:t>
            </a:r>
          </a:p>
        </p:txBody>
      </p:sp>
    </p:spTree>
    <p:extLst>
      <p:ext uri="{BB962C8B-B14F-4D97-AF65-F5344CB8AC3E}">
        <p14:creationId xmlns:p14="http://schemas.microsoft.com/office/powerpoint/2010/main" val="177429326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2361</TotalTime>
  <Words>2173</Words>
  <Application>Microsoft Office PowerPoint</Application>
  <PresentationFormat>On-screen Show (4:3)</PresentationFormat>
  <Paragraphs>391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</vt:lpstr>
      <vt:lpstr>Calibri</vt:lpstr>
      <vt:lpstr>Comic Sans MS</vt:lpstr>
      <vt:lpstr>Wingdings</vt:lpstr>
      <vt:lpstr>Tema de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Hernán Ceballos</dc:creator>
  <cp:lastModifiedBy>Ceballos, Hernan (CIAT)</cp:lastModifiedBy>
  <cp:revision>155</cp:revision>
  <dcterms:created xsi:type="dcterms:W3CDTF">2017-02-11T07:48:14Z</dcterms:created>
  <dcterms:modified xsi:type="dcterms:W3CDTF">2019-11-08T02:05:04Z</dcterms:modified>
</cp:coreProperties>
</file>